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  <p:sldMasterId id="2147483798" r:id="rId5"/>
  </p:sldMasterIdLst>
  <p:notesMasterIdLst>
    <p:notesMasterId r:id="rId19"/>
  </p:notesMasterIdLst>
  <p:sldIdLst>
    <p:sldId id="440" r:id="rId6"/>
    <p:sldId id="446" r:id="rId7"/>
    <p:sldId id="448" r:id="rId8"/>
    <p:sldId id="404" r:id="rId9"/>
    <p:sldId id="450" r:id="rId10"/>
    <p:sldId id="422" r:id="rId11"/>
    <p:sldId id="430" r:id="rId12"/>
    <p:sldId id="433" r:id="rId13"/>
    <p:sldId id="434" r:id="rId14"/>
    <p:sldId id="398" r:id="rId15"/>
    <p:sldId id="445" r:id="rId16"/>
    <p:sldId id="423" r:id="rId17"/>
    <p:sldId id="447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FE7"/>
    <a:srgbClr val="008000"/>
    <a:srgbClr val="FC6804"/>
    <a:srgbClr val="5A66D6"/>
    <a:srgbClr val="5B9BD5"/>
    <a:srgbClr val="4ADCD2"/>
    <a:srgbClr val="39E37B"/>
    <a:srgbClr val="46EC27"/>
    <a:srgbClr val="FFC000"/>
    <a:srgbClr val="5DF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4F3C3-C34B-4F83-A35B-05F2F0CFE711}" v="4" dt="2022-11-15T10:54:17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5768"/>
  </p:normalViewPr>
  <p:slideViewPr>
    <p:cSldViewPr snapToGrid="0">
      <p:cViewPr varScale="1">
        <p:scale>
          <a:sx n="97" d="100"/>
          <a:sy n="97" d="100"/>
        </p:scale>
        <p:origin x="42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AAB96-D83E-49E0-AC67-A55FA23DBFEC}" type="doc">
      <dgm:prSet loTypeId="urn:microsoft.com/office/officeart/2005/8/layout/hList7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5C390CF-258B-4CAF-A3E5-3AD2297A79D5}">
      <dgm:prSet phldrT="[Text]" custT="1"/>
      <dgm:spPr>
        <a:effectLst>
          <a:softEdge rad="31750"/>
        </a:effectLst>
      </dgm:spPr>
      <dgm:t>
        <a:bodyPr/>
        <a:lstStyle/>
        <a:p>
          <a:endParaRPr lang="en-IN" sz="1400" dirty="0"/>
        </a:p>
      </dgm:t>
    </dgm:pt>
    <dgm:pt modelId="{A4EA4A01-240F-482B-BE93-6BE64FA66E24}" type="parTrans" cxnId="{C278A663-9C7F-4D5F-A23C-FED980E9E3CE}">
      <dgm:prSet/>
      <dgm:spPr/>
      <dgm:t>
        <a:bodyPr/>
        <a:lstStyle/>
        <a:p>
          <a:endParaRPr lang="en-IN"/>
        </a:p>
      </dgm:t>
    </dgm:pt>
    <dgm:pt modelId="{168806F4-8E0F-43C3-AF57-E15F87A31321}" type="sibTrans" cxnId="{C278A663-9C7F-4D5F-A23C-FED980E9E3CE}">
      <dgm:prSet/>
      <dgm:spPr/>
      <dgm:t>
        <a:bodyPr/>
        <a:lstStyle/>
        <a:p>
          <a:endParaRPr lang="en-IN"/>
        </a:p>
      </dgm:t>
    </dgm:pt>
    <dgm:pt modelId="{6FD4B51F-9ECC-4AC4-96AA-359EC5AA8188}">
      <dgm:prSet phldrT="[Text]" custT="1"/>
      <dgm:spPr>
        <a:solidFill>
          <a:srgbClr val="46EC27"/>
        </a:solidFill>
        <a:effectLst>
          <a:softEdge rad="31750"/>
        </a:effectLst>
      </dgm:spPr>
      <dgm:t>
        <a:bodyPr/>
        <a:lstStyle/>
        <a:p>
          <a:endParaRPr lang="en-IN" sz="1400" dirty="0"/>
        </a:p>
      </dgm:t>
    </dgm:pt>
    <dgm:pt modelId="{57AC5BAE-6442-40BD-B61F-46F677543468}" type="parTrans" cxnId="{AB727F92-E444-421B-A0FF-A01D1B338418}">
      <dgm:prSet/>
      <dgm:spPr/>
      <dgm:t>
        <a:bodyPr/>
        <a:lstStyle/>
        <a:p>
          <a:endParaRPr lang="en-IN"/>
        </a:p>
      </dgm:t>
    </dgm:pt>
    <dgm:pt modelId="{49795A2D-B1D3-4D92-8719-E95D57CD6E6B}" type="sibTrans" cxnId="{AB727F92-E444-421B-A0FF-A01D1B338418}">
      <dgm:prSet/>
      <dgm:spPr/>
      <dgm:t>
        <a:bodyPr/>
        <a:lstStyle/>
        <a:p>
          <a:endParaRPr lang="en-IN"/>
        </a:p>
      </dgm:t>
    </dgm:pt>
    <dgm:pt modelId="{BD9ADD3C-DC76-4BE9-B1B8-70F4BD8DCBDA}">
      <dgm:prSet phldrT="[Text]" custT="1"/>
      <dgm:spPr>
        <a:solidFill>
          <a:srgbClr val="39E37B"/>
        </a:solidFill>
        <a:effectLst>
          <a:softEdge rad="31750"/>
        </a:effectLst>
      </dgm:spPr>
      <dgm:t>
        <a:bodyPr/>
        <a:lstStyle/>
        <a:p>
          <a:endParaRPr lang="en-IN" sz="1400" dirty="0">
            <a:latin typeface="Poppins" panose="020B0604020202020204" charset="0"/>
            <a:cs typeface="Poppins" panose="020B0604020202020204" charset="0"/>
          </a:endParaRPr>
        </a:p>
      </dgm:t>
    </dgm:pt>
    <dgm:pt modelId="{3900853A-52E6-494C-9F47-8B9CA3BB65E6}" type="parTrans" cxnId="{A2904A60-81AD-45DD-8770-C153AC783168}">
      <dgm:prSet/>
      <dgm:spPr/>
      <dgm:t>
        <a:bodyPr/>
        <a:lstStyle/>
        <a:p>
          <a:endParaRPr lang="en-IN"/>
        </a:p>
      </dgm:t>
    </dgm:pt>
    <dgm:pt modelId="{14C4B50C-2953-4CB2-B0E8-83F8EBF01E36}" type="sibTrans" cxnId="{A2904A60-81AD-45DD-8770-C153AC783168}">
      <dgm:prSet/>
      <dgm:spPr/>
      <dgm:t>
        <a:bodyPr/>
        <a:lstStyle/>
        <a:p>
          <a:endParaRPr lang="en-IN"/>
        </a:p>
      </dgm:t>
    </dgm:pt>
    <dgm:pt modelId="{7178B4E9-9F6D-4F7C-8C4F-FED9E8CF4E53}">
      <dgm:prSet custT="1"/>
      <dgm:spPr>
        <a:solidFill>
          <a:srgbClr val="4ADCD2"/>
        </a:solidFill>
        <a:effectLst>
          <a:softEdge rad="31750"/>
        </a:effectLst>
      </dgm:spPr>
      <dgm:t>
        <a:bodyPr/>
        <a:lstStyle/>
        <a:p>
          <a:pPr algn="ctr">
            <a:lnSpc>
              <a:spcPct val="150000"/>
            </a:lnSpc>
          </a:pPr>
          <a:endParaRPr lang="en-IN" sz="1400" b="1" dirty="0">
            <a:latin typeface="Poppins Bold" panose="020B0604020202020204" charset="0"/>
            <a:cs typeface="Poppins Bold" panose="020B0604020202020204" charset="0"/>
          </a:endParaRPr>
        </a:p>
      </dgm:t>
    </dgm:pt>
    <dgm:pt modelId="{1B4B4AAF-4297-4CF4-B2AA-2680D362BF13}" type="parTrans" cxnId="{F45C89DC-3927-4A8F-A845-2D1D9DD2B7CE}">
      <dgm:prSet/>
      <dgm:spPr/>
      <dgm:t>
        <a:bodyPr/>
        <a:lstStyle/>
        <a:p>
          <a:endParaRPr lang="en-IN"/>
        </a:p>
      </dgm:t>
    </dgm:pt>
    <dgm:pt modelId="{D48B8434-39B4-4C01-8738-3B4EDB9B07EF}" type="sibTrans" cxnId="{F45C89DC-3927-4A8F-A845-2D1D9DD2B7CE}">
      <dgm:prSet/>
      <dgm:spPr/>
      <dgm:t>
        <a:bodyPr/>
        <a:lstStyle/>
        <a:p>
          <a:endParaRPr lang="en-IN"/>
        </a:p>
      </dgm:t>
    </dgm:pt>
    <dgm:pt modelId="{A6C0CEEE-728A-4060-A42E-F3CEE829E6D7}">
      <dgm:prSet/>
      <dgm:spPr>
        <a:solidFill>
          <a:srgbClr val="5A66D6"/>
        </a:solidFill>
        <a:effectLst>
          <a:softEdge rad="31750"/>
        </a:effectLst>
      </dgm:spPr>
      <dgm:t>
        <a:bodyPr/>
        <a:lstStyle/>
        <a:p>
          <a:endParaRPr lang="en-IN"/>
        </a:p>
      </dgm:t>
    </dgm:pt>
    <dgm:pt modelId="{E110DC8F-ACF1-471F-AE99-471A91974D95}" type="parTrans" cxnId="{124F0ACC-CE7B-4830-8B50-5ACFF6DBADCD}">
      <dgm:prSet/>
      <dgm:spPr/>
      <dgm:t>
        <a:bodyPr/>
        <a:lstStyle/>
        <a:p>
          <a:endParaRPr lang="en-IN"/>
        </a:p>
      </dgm:t>
    </dgm:pt>
    <dgm:pt modelId="{075D4DC7-613B-405C-BBB9-7A88EC50C85E}" type="sibTrans" cxnId="{124F0ACC-CE7B-4830-8B50-5ACFF6DBADCD}">
      <dgm:prSet/>
      <dgm:spPr/>
      <dgm:t>
        <a:bodyPr/>
        <a:lstStyle/>
        <a:p>
          <a:endParaRPr lang="en-IN"/>
        </a:p>
      </dgm:t>
    </dgm:pt>
    <dgm:pt modelId="{78B0B566-50D5-4A8F-A6FD-77227AD46752}">
      <dgm:prSet/>
      <dgm:spPr>
        <a:solidFill>
          <a:srgbClr val="5B9BD5"/>
        </a:solidFill>
        <a:effectLst>
          <a:softEdge rad="31750"/>
        </a:effectLst>
      </dgm:spPr>
      <dgm:t>
        <a:bodyPr/>
        <a:lstStyle/>
        <a:p>
          <a:endParaRPr lang="en-IN"/>
        </a:p>
      </dgm:t>
    </dgm:pt>
    <dgm:pt modelId="{07D3CD59-61BC-4CD6-B168-D34026E7FEA3}" type="parTrans" cxnId="{619D72BD-1439-4ACE-9A38-B2B9B8637B8D}">
      <dgm:prSet/>
      <dgm:spPr/>
      <dgm:t>
        <a:bodyPr/>
        <a:lstStyle/>
        <a:p>
          <a:endParaRPr lang="en-IN"/>
        </a:p>
      </dgm:t>
    </dgm:pt>
    <dgm:pt modelId="{C1F9BDD8-B5DA-49A0-B849-64790F6D497D}" type="sibTrans" cxnId="{619D72BD-1439-4ACE-9A38-B2B9B8637B8D}">
      <dgm:prSet/>
      <dgm:spPr/>
      <dgm:t>
        <a:bodyPr/>
        <a:lstStyle/>
        <a:p>
          <a:endParaRPr lang="en-IN"/>
        </a:p>
      </dgm:t>
    </dgm:pt>
    <dgm:pt modelId="{6DED7F2A-86E1-45A7-9879-8ED8531B6C06}" type="pres">
      <dgm:prSet presAssocID="{8BEAAB96-D83E-49E0-AC67-A55FA23DBFEC}" presName="Name0" presStyleCnt="0">
        <dgm:presLayoutVars>
          <dgm:dir/>
          <dgm:resizeHandles val="exact"/>
        </dgm:presLayoutVars>
      </dgm:prSet>
      <dgm:spPr/>
    </dgm:pt>
    <dgm:pt modelId="{BF290FF0-6541-481F-9203-FD9440238E81}" type="pres">
      <dgm:prSet presAssocID="{8BEAAB96-D83E-49E0-AC67-A55FA23DBFEC}" presName="fgShape" presStyleLbl="fgShp" presStyleIdx="0" presStyleCnt="1" custFlipVert="1" custFlipHor="1" custScaleX="51392" custScaleY="58261" custLinFactNeighborX="891" custLinFactNeighborY="4315"/>
      <dgm:spPr>
        <a:prstGeom prst="rect">
          <a:avLst/>
        </a:prstGeom>
        <a:noFill/>
        <a:ln>
          <a:noFill/>
        </a:ln>
      </dgm:spPr>
    </dgm:pt>
    <dgm:pt modelId="{69F0839F-AAC8-4193-B7DB-9614F5FC2F56}" type="pres">
      <dgm:prSet presAssocID="{8BEAAB96-D83E-49E0-AC67-A55FA23DBFEC}" presName="linComp" presStyleCnt="0"/>
      <dgm:spPr/>
    </dgm:pt>
    <dgm:pt modelId="{84B00B5B-E062-4B99-86A9-4283B42B365A}" type="pres">
      <dgm:prSet presAssocID="{75C390CF-258B-4CAF-A3E5-3AD2297A79D5}" presName="compNode" presStyleCnt="0"/>
      <dgm:spPr/>
    </dgm:pt>
    <dgm:pt modelId="{637917FB-01D9-46C0-818E-6FBA95A5D8E6}" type="pres">
      <dgm:prSet presAssocID="{75C390CF-258B-4CAF-A3E5-3AD2297A79D5}" presName="bkgdShape" presStyleLbl="node1" presStyleIdx="0" presStyleCnt="6" custLinFactNeighborX="-3143"/>
      <dgm:spPr>
        <a:prstGeom prst="foldedCorner">
          <a:avLst/>
        </a:prstGeom>
      </dgm:spPr>
    </dgm:pt>
    <dgm:pt modelId="{EBF6F98A-A613-4295-B409-0B817916ECF2}" type="pres">
      <dgm:prSet presAssocID="{75C390CF-258B-4CAF-A3E5-3AD2297A79D5}" presName="nodeTx" presStyleLbl="node1" presStyleIdx="0" presStyleCnt="6">
        <dgm:presLayoutVars>
          <dgm:bulletEnabled val="1"/>
        </dgm:presLayoutVars>
      </dgm:prSet>
      <dgm:spPr/>
    </dgm:pt>
    <dgm:pt modelId="{E11C6536-8DBF-45C7-BF21-FD95E76B1680}" type="pres">
      <dgm:prSet presAssocID="{75C390CF-258B-4CAF-A3E5-3AD2297A79D5}" presName="invisiNode" presStyleLbl="node1" presStyleIdx="0" presStyleCnt="6"/>
      <dgm:spPr/>
    </dgm:pt>
    <dgm:pt modelId="{44C19825-C049-4578-8C19-CE129B56AF4F}" type="pres">
      <dgm:prSet presAssocID="{75C390CF-258B-4CAF-A3E5-3AD2297A79D5}" presName="imagNode" presStyleLbl="fgImgPlace1" presStyleIdx="0" presStyleCnt="6" custLinFactNeighborX="486" custLinFactNeighborY="8273"/>
      <dgm:spPr>
        <a:blipFill>
          <a:blip xmlns:r="http://schemas.openxmlformats.org/officeDocument/2006/relationships" r:embed="rId1" cstate="print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solidFill>
            <a:srgbClr val="FFFFFF"/>
          </a:solidFill>
        </a:ln>
      </dgm:spPr>
    </dgm:pt>
    <dgm:pt modelId="{D93BF279-5836-48EB-A250-49134D37D566}" type="pres">
      <dgm:prSet presAssocID="{168806F4-8E0F-43C3-AF57-E15F87A31321}" presName="sibTrans" presStyleLbl="sibTrans2D1" presStyleIdx="0" presStyleCnt="0"/>
      <dgm:spPr/>
    </dgm:pt>
    <dgm:pt modelId="{137C9C14-B4C7-46DD-BB72-CAFC19F75A96}" type="pres">
      <dgm:prSet presAssocID="{6FD4B51F-9ECC-4AC4-96AA-359EC5AA8188}" presName="compNode" presStyleCnt="0"/>
      <dgm:spPr/>
    </dgm:pt>
    <dgm:pt modelId="{C25BBD19-ED68-4A97-A96C-2AA8F4648CB4}" type="pres">
      <dgm:prSet presAssocID="{6FD4B51F-9ECC-4AC4-96AA-359EC5AA8188}" presName="bkgdShape" presStyleLbl="node1" presStyleIdx="1" presStyleCnt="6" custLinFactNeighborX="316" custLinFactNeighborY="2144"/>
      <dgm:spPr>
        <a:prstGeom prst="foldedCorner">
          <a:avLst/>
        </a:prstGeom>
      </dgm:spPr>
    </dgm:pt>
    <dgm:pt modelId="{B44D78E5-FAA3-4E86-9224-AE5FFA9D7E99}" type="pres">
      <dgm:prSet presAssocID="{6FD4B51F-9ECC-4AC4-96AA-359EC5AA8188}" presName="nodeTx" presStyleLbl="node1" presStyleIdx="1" presStyleCnt="6">
        <dgm:presLayoutVars>
          <dgm:bulletEnabled val="1"/>
        </dgm:presLayoutVars>
      </dgm:prSet>
      <dgm:spPr/>
    </dgm:pt>
    <dgm:pt modelId="{B375EBDD-AE11-459D-85DD-5E8A76D36B1D}" type="pres">
      <dgm:prSet presAssocID="{6FD4B51F-9ECC-4AC4-96AA-359EC5AA8188}" presName="invisiNode" presStyleLbl="node1" presStyleIdx="1" presStyleCnt="6"/>
      <dgm:spPr/>
    </dgm:pt>
    <dgm:pt modelId="{9FCD3F39-E948-47C2-903F-466282946DB1}" type="pres">
      <dgm:prSet presAssocID="{6FD4B51F-9ECC-4AC4-96AA-359EC5AA8188}" presName="imagNode" presStyleLbl="fgImgPlace1" presStyleIdx="1" presStyleCnt="6" custLinFactNeighborX="658" custLinFactNeighborY="9580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2" cstate="print">
            <a:duotone>
              <a:schemeClr val="accent4">
                <a:hueOff val="2157639"/>
                <a:satOff val="-10041"/>
                <a:lumOff val="-440"/>
                <a:alphaOff val="0"/>
                <a:shade val="20000"/>
                <a:satMod val="200000"/>
              </a:schemeClr>
              <a:schemeClr val="accent4">
                <a:hueOff val="2157639"/>
                <a:satOff val="-10041"/>
                <a:lumOff val="-44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solidFill>
            <a:srgbClr val="FFFFFF"/>
          </a:solidFill>
        </a:ln>
      </dgm:spPr>
    </dgm:pt>
    <dgm:pt modelId="{6FA08F11-DF7E-4EBC-A883-44881F22D525}" type="pres">
      <dgm:prSet presAssocID="{49795A2D-B1D3-4D92-8719-E95D57CD6E6B}" presName="sibTrans" presStyleLbl="sibTrans2D1" presStyleIdx="0" presStyleCnt="0"/>
      <dgm:spPr/>
    </dgm:pt>
    <dgm:pt modelId="{770833BC-7987-4071-A20A-F9502572DD07}" type="pres">
      <dgm:prSet presAssocID="{BD9ADD3C-DC76-4BE9-B1B8-70F4BD8DCBDA}" presName="compNode" presStyleCnt="0"/>
      <dgm:spPr/>
    </dgm:pt>
    <dgm:pt modelId="{64A5FFBA-93F5-4174-963C-62F75B7A3DF3}" type="pres">
      <dgm:prSet presAssocID="{BD9ADD3C-DC76-4BE9-B1B8-70F4BD8DCBDA}" presName="bkgdShape" presStyleLbl="node1" presStyleIdx="2" presStyleCnt="6"/>
      <dgm:spPr>
        <a:prstGeom prst="foldedCorner">
          <a:avLst/>
        </a:prstGeom>
      </dgm:spPr>
    </dgm:pt>
    <dgm:pt modelId="{DC34CC78-1941-43D1-98A7-E0DEB48D4E33}" type="pres">
      <dgm:prSet presAssocID="{BD9ADD3C-DC76-4BE9-B1B8-70F4BD8DCBDA}" presName="nodeTx" presStyleLbl="node1" presStyleIdx="2" presStyleCnt="6">
        <dgm:presLayoutVars>
          <dgm:bulletEnabled val="1"/>
        </dgm:presLayoutVars>
      </dgm:prSet>
      <dgm:spPr/>
    </dgm:pt>
    <dgm:pt modelId="{DAEACDDD-CC8C-4282-8CDC-B60737A331B5}" type="pres">
      <dgm:prSet presAssocID="{BD9ADD3C-DC76-4BE9-B1B8-70F4BD8DCBDA}" presName="invisiNode" presStyleLbl="node1" presStyleIdx="2" presStyleCnt="6"/>
      <dgm:spPr/>
    </dgm:pt>
    <dgm:pt modelId="{CB3418A2-94A3-4D35-BAE7-57467C664C86}" type="pres">
      <dgm:prSet presAssocID="{BD9ADD3C-DC76-4BE9-B1B8-70F4BD8DCBDA}" presName="imagNode" presStyleLbl="fgImgPlace1" presStyleIdx="2" presStyleCnt="6" custLinFactNeighborX="0" custLinFactNeighborY="8273"/>
      <dgm:spPr>
        <a:blipFill dpi="0" rotWithShape="1">
          <a:blip xmlns:r="http://schemas.openxmlformats.org/officeDocument/2006/relationships" r:embed="rId3" cstate="print">
            <a:duotone>
              <a:schemeClr val="accent4">
                <a:hueOff val="4315278"/>
                <a:satOff val="-20082"/>
                <a:lumOff val="-881"/>
                <a:alphaOff val="0"/>
                <a:shade val="20000"/>
                <a:satMod val="200000"/>
              </a:schemeClr>
              <a:schemeClr val="accent4">
                <a:hueOff val="4315278"/>
                <a:satOff val="-20082"/>
                <a:lumOff val="-88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42" t="-1" r="-45458" b="1"/>
          </a:stretch>
        </a:blipFill>
        <a:ln>
          <a:solidFill>
            <a:srgbClr val="FFFFFF"/>
          </a:solidFill>
        </a:ln>
      </dgm:spPr>
    </dgm:pt>
    <dgm:pt modelId="{5FD0D0E8-4AAD-4452-8B59-8CAD13225BCF}" type="pres">
      <dgm:prSet presAssocID="{14C4B50C-2953-4CB2-B0E8-83F8EBF01E36}" presName="sibTrans" presStyleLbl="sibTrans2D1" presStyleIdx="0" presStyleCnt="0"/>
      <dgm:spPr/>
    </dgm:pt>
    <dgm:pt modelId="{D41D35F4-E610-40C8-928F-70A0CC548D1A}" type="pres">
      <dgm:prSet presAssocID="{7178B4E9-9F6D-4F7C-8C4F-FED9E8CF4E53}" presName="compNode" presStyleCnt="0"/>
      <dgm:spPr/>
    </dgm:pt>
    <dgm:pt modelId="{194F58AB-8B21-42B5-9366-293ACE30D707}" type="pres">
      <dgm:prSet presAssocID="{7178B4E9-9F6D-4F7C-8C4F-FED9E8CF4E53}" presName="bkgdShape" presStyleLbl="node1" presStyleIdx="3" presStyleCnt="6" custLinFactNeighborX="64" custLinFactNeighborY="0"/>
      <dgm:spPr>
        <a:prstGeom prst="foldedCorner">
          <a:avLst/>
        </a:prstGeom>
      </dgm:spPr>
    </dgm:pt>
    <dgm:pt modelId="{B58C959C-0A24-4F71-95B5-20CF7E8BCBC2}" type="pres">
      <dgm:prSet presAssocID="{7178B4E9-9F6D-4F7C-8C4F-FED9E8CF4E53}" presName="nodeTx" presStyleLbl="node1" presStyleIdx="3" presStyleCnt="6">
        <dgm:presLayoutVars>
          <dgm:bulletEnabled val="1"/>
        </dgm:presLayoutVars>
      </dgm:prSet>
      <dgm:spPr/>
    </dgm:pt>
    <dgm:pt modelId="{E3179345-5824-4EF1-B707-E877B5F2E3E2}" type="pres">
      <dgm:prSet presAssocID="{7178B4E9-9F6D-4F7C-8C4F-FED9E8CF4E53}" presName="invisiNode" presStyleLbl="node1" presStyleIdx="3" presStyleCnt="6"/>
      <dgm:spPr/>
    </dgm:pt>
    <dgm:pt modelId="{C1C0AABC-0A55-4E65-9D22-8ADF10FBC706}" type="pres">
      <dgm:prSet presAssocID="{7178B4E9-9F6D-4F7C-8C4F-FED9E8CF4E53}" presName="imagNode" presStyleLbl="fgImgPlace1" presStyleIdx="3" presStyleCnt="6" custLinFactNeighborX="-395" custLinFactNeighborY="8273"/>
      <dgm:spPr>
        <a:blipFill>
          <a:blip xmlns:r="http://schemas.openxmlformats.org/officeDocument/2006/relationships" r:embed="rId4" cstate="print">
            <a:duotone>
              <a:schemeClr val="accent4">
                <a:hueOff val="6472917"/>
                <a:satOff val="-30124"/>
                <a:lumOff val="-1321"/>
                <a:alphaOff val="0"/>
                <a:shade val="20000"/>
                <a:satMod val="200000"/>
              </a:schemeClr>
              <a:schemeClr val="accent4">
                <a:hueOff val="6472917"/>
                <a:satOff val="-30124"/>
                <a:lumOff val="-132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FFFFFF"/>
          </a:solidFill>
        </a:ln>
      </dgm:spPr>
    </dgm:pt>
    <dgm:pt modelId="{970C94B6-E338-4FD6-AE45-E9BEDC53D045}" type="pres">
      <dgm:prSet presAssocID="{D48B8434-39B4-4C01-8738-3B4EDB9B07EF}" presName="sibTrans" presStyleLbl="sibTrans2D1" presStyleIdx="0" presStyleCnt="0"/>
      <dgm:spPr/>
    </dgm:pt>
    <dgm:pt modelId="{5CAC5F60-56EF-4D9C-A9C5-27BFF3B14C66}" type="pres">
      <dgm:prSet presAssocID="{78B0B566-50D5-4A8F-A6FD-77227AD46752}" presName="compNode" presStyleCnt="0"/>
      <dgm:spPr/>
    </dgm:pt>
    <dgm:pt modelId="{042A098D-5EE9-4D40-B7CB-BBD7F5189B67}" type="pres">
      <dgm:prSet presAssocID="{78B0B566-50D5-4A8F-A6FD-77227AD46752}" presName="bkgdShape" presStyleLbl="node1" presStyleIdx="4" presStyleCnt="6"/>
      <dgm:spPr>
        <a:prstGeom prst="foldedCorner">
          <a:avLst/>
        </a:prstGeom>
      </dgm:spPr>
    </dgm:pt>
    <dgm:pt modelId="{910F5229-CACC-4172-8F53-271EFC9D505B}" type="pres">
      <dgm:prSet presAssocID="{78B0B566-50D5-4A8F-A6FD-77227AD46752}" presName="nodeTx" presStyleLbl="node1" presStyleIdx="4" presStyleCnt="6">
        <dgm:presLayoutVars>
          <dgm:bulletEnabled val="1"/>
        </dgm:presLayoutVars>
      </dgm:prSet>
      <dgm:spPr/>
    </dgm:pt>
    <dgm:pt modelId="{6AFD3432-ECCC-4434-B2A1-B2303CD35AAD}" type="pres">
      <dgm:prSet presAssocID="{78B0B566-50D5-4A8F-A6FD-77227AD46752}" presName="invisiNode" presStyleLbl="node1" presStyleIdx="4" presStyleCnt="6"/>
      <dgm:spPr/>
    </dgm:pt>
    <dgm:pt modelId="{8A4BE59A-1453-4CAA-A0ED-055D162076EB}" type="pres">
      <dgm:prSet presAssocID="{78B0B566-50D5-4A8F-A6FD-77227AD46752}" presName="imagNode" presStyleLbl="fgImgPlace1" presStyleIdx="4" presStyleCnt="6" custLinFactNeighborY="5807"/>
      <dgm:spPr>
        <a:blipFill>
          <a:blip xmlns:r="http://schemas.openxmlformats.org/officeDocument/2006/relationships" r:embed="rId5" cstate="print">
            <a:duotone>
              <a:schemeClr val="accent4">
                <a:hueOff val="8630555"/>
                <a:satOff val="-40165"/>
                <a:lumOff val="-1762"/>
                <a:alphaOff val="0"/>
                <a:shade val="20000"/>
                <a:satMod val="200000"/>
              </a:schemeClr>
              <a:schemeClr val="accent4">
                <a:hueOff val="8630555"/>
                <a:satOff val="-40165"/>
                <a:lumOff val="-176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3AE8191-42BD-4C18-8873-748B7B08BD50}" type="pres">
      <dgm:prSet presAssocID="{C1F9BDD8-B5DA-49A0-B849-64790F6D497D}" presName="sibTrans" presStyleLbl="sibTrans2D1" presStyleIdx="0" presStyleCnt="0"/>
      <dgm:spPr/>
    </dgm:pt>
    <dgm:pt modelId="{7729E9E6-1E9F-4D3E-8D63-180F491B52AE}" type="pres">
      <dgm:prSet presAssocID="{A6C0CEEE-728A-4060-A42E-F3CEE829E6D7}" presName="compNode" presStyleCnt="0"/>
      <dgm:spPr/>
    </dgm:pt>
    <dgm:pt modelId="{1DBFE647-FE3A-4B17-993C-648E44BAE7EB}" type="pres">
      <dgm:prSet presAssocID="{A6C0CEEE-728A-4060-A42E-F3CEE829E6D7}" presName="bkgdShape" presStyleLbl="node1" presStyleIdx="5" presStyleCnt="6"/>
      <dgm:spPr>
        <a:prstGeom prst="foldedCorner">
          <a:avLst/>
        </a:prstGeom>
      </dgm:spPr>
    </dgm:pt>
    <dgm:pt modelId="{491FF2ED-86F4-42A2-8276-CF9574E789B2}" type="pres">
      <dgm:prSet presAssocID="{A6C0CEEE-728A-4060-A42E-F3CEE829E6D7}" presName="nodeTx" presStyleLbl="node1" presStyleIdx="5" presStyleCnt="6">
        <dgm:presLayoutVars>
          <dgm:bulletEnabled val="1"/>
        </dgm:presLayoutVars>
      </dgm:prSet>
      <dgm:spPr>
        <a:prstGeom prst="foldedCorner">
          <a:avLst/>
        </a:prstGeom>
      </dgm:spPr>
    </dgm:pt>
    <dgm:pt modelId="{2C410917-6808-4B5F-9FCA-AE693A8A49CF}" type="pres">
      <dgm:prSet presAssocID="{A6C0CEEE-728A-4060-A42E-F3CEE829E6D7}" presName="invisiNode" presStyleLbl="node1" presStyleIdx="5" presStyleCnt="6"/>
      <dgm:spPr/>
    </dgm:pt>
    <dgm:pt modelId="{90853973-5566-4208-947E-1781C108233B}" type="pres">
      <dgm:prSet presAssocID="{A6C0CEEE-728A-4060-A42E-F3CEE829E6D7}" presName="imagNode" presStyleLbl="fgImgPlace1" presStyleIdx="5" presStyleCnt="6" custLinFactNeighborX="410" custLinFactNeighborY="8273"/>
      <dgm:spPr>
        <a:blipFill dpi="0" rotWithShape="1">
          <a:blip xmlns:r="http://schemas.openxmlformats.org/officeDocument/2006/relationships" r:embed="rId6">
            <a:duotone>
              <a:schemeClr val="accent4">
                <a:hueOff val="10788194"/>
                <a:satOff val="-50206"/>
                <a:lumOff val="-2202"/>
                <a:alphaOff val="0"/>
                <a:shade val="20000"/>
                <a:satMod val="200000"/>
              </a:schemeClr>
              <a:schemeClr val="accent4">
                <a:hueOff val="10788194"/>
                <a:satOff val="-50206"/>
                <a:lumOff val="-220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777" t="1307" r="-8211" b="-1307"/>
          </a:stretch>
        </a:blipFill>
        <a:ln>
          <a:solidFill>
            <a:srgbClr val="FFFFFF"/>
          </a:solidFill>
        </a:ln>
      </dgm:spPr>
    </dgm:pt>
  </dgm:ptLst>
  <dgm:cxnLst>
    <dgm:cxn modelId="{7AE7BB2F-6666-4885-AF48-5781859697C4}" type="presOf" srcId="{BD9ADD3C-DC76-4BE9-B1B8-70F4BD8DCBDA}" destId="{64A5FFBA-93F5-4174-963C-62F75B7A3DF3}" srcOrd="0" destOrd="0" presId="urn:microsoft.com/office/officeart/2005/8/layout/hList7"/>
    <dgm:cxn modelId="{2438595F-7BB0-4E1B-9EE3-74D2B0A96899}" type="presOf" srcId="{78B0B566-50D5-4A8F-A6FD-77227AD46752}" destId="{910F5229-CACC-4172-8F53-271EFC9D505B}" srcOrd="1" destOrd="0" presId="urn:microsoft.com/office/officeart/2005/8/layout/hList7"/>
    <dgm:cxn modelId="{A2904A60-81AD-45DD-8770-C153AC783168}" srcId="{8BEAAB96-D83E-49E0-AC67-A55FA23DBFEC}" destId="{BD9ADD3C-DC76-4BE9-B1B8-70F4BD8DCBDA}" srcOrd="2" destOrd="0" parTransId="{3900853A-52E6-494C-9F47-8B9CA3BB65E6}" sibTransId="{14C4B50C-2953-4CB2-B0E8-83F8EBF01E36}"/>
    <dgm:cxn modelId="{C278A663-9C7F-4D5F-A23C-FED980E9E3CE}" srcId="{8BEAAB96-D83E-49E0-AC67-A55FA23DBFEC}" destId="{75C390CF-258B-4CAF-A3E5-3AD2297A79D5}" srcOrd="0" destOrd="0" parTransId="{A4EA4A01-240F-482B-BE93-6BE64FA66E24}" sibTransId="{168806F4-8E0F-43C3-AF57-E15F87A31321}"/>
    <dgm:cxn modelId="{EC762F69-9B22-4A8B-94F3-7EBB6860E3D7}" type="presOf" srcId="{7178B4E9-9F6D-4F7C-8C4F-FED9E8CF4E53}" destId="{194F58AB-8B21-42B5-9366-293ACE30D707}" srcOrd="0" destOrd="0" presId="urn:microsoft.com/office/officeart/2005/8/layout/hList7"/>
    <dgm:cxn modelId="{014FB649-50D1-466B-B7DC-3848CEF0E122}" type="presOf" srcId="{D48B8434-39B4-4C01-8738-3B4EDB9B07EF}" destId="{970C94B6-E338-4FD6-AE45-E9BEDC53D045}" srcOrd="0" destOrd="0" presId="urn:microsoft.com/office/officeart/2005/8/layout/hList7"/>
    <dgm:cxn modelId="{B73CB749-328F-4F10-98F4-4EAE8D8F1594}" type="presOf" srcId="{A6C0CEEE-728A-4060-A42E-F3CEE829E6D7}" destId="{491FF2ED-86F4-42A2-8276-CF9574E789B2}" srcOrd="1" destOrd="0" presId="urn:microsoft.com/office/officeart/2005/8/layout/hList7"/>
    <dgm:cxn modelId="{FFCD716A-3734-40BD-8928-3D310C79C7E4}" type="presOf" srcId="{49795A2D-B1D3-4D92-8719-E95D57CD6E6B}" destId="{6FA08F11-DF7E-4EBC-A883-44881F22D525}" srcOrd="0" destOrd="0" presId="urn:microsoft.com/office/officeart/2005/8/layout/hList7"/>
    <dgm:cxn modelId="{90398D73-0B37-4C3E-A726-BB9C69980E8B}" type="presOf" srcId="{75C390CF-258B-4CAF-A3E5-3AD2297A79D5}" destId="{637917FB-01D9-46C0-818E-6FBA95A5D8E6}" srcOrd="0" destOrd="0" presId="urn:microsoft.com/office/officeart/2005/8/layout/hList7"/>
    <dgm:cxn modelId="{5427497C-0614-4B25-8135-3F18C3C07873}" type="presOf" srcId="{75C390CF-258B-4CAF-A3E5-3AD2297A79D5}" destId="{EBF6F98A-A613-4295-B409-0B817916ECF2}" srcOrd="1" destOrd="0" presId="urn:microsoft.com/office/officeart/2005/8/layout/hList7"/>
    <dgm:cxn modelId="{20CC1483-CF9E-45CE-BE31-B02EF6DF420C}" type="presOf" srcId="{BD9ADD3C-DC76-4BE9-B1B8-70F4BD8DCBDA}" destId="{DC34CC78-1941-43D1-98A7-E0DEB48D4E33}" srcOrd="1" destOrd="0" presId="urn:microsoft.com/office/officeart/2005/8/layout/hList7"/>
    <dgm:cxn modelId="{0FA61685-5435-48B6-BFA4-7C35B40C223F}" type="presOf" srcId="{6FD4B51F-9ECC-4AC4-96AA-359EC5AA8188}" destId="{C25BBD19-ED68-4A97-A96C-2AA8F4648CB4}" srcOrd="0" destOrd="0" presId="urn:microsoft.com/office/officeart/2005/8/layout/hList7"/>
    <dgm:cxn modelId="{6EE4D98C-76A9-4010-B39E-869B075C3D20}" type="presOf" srcId="{14C4B50C-2953-4CB2-B0E8-83F8EBF01E36}" destId="{5FD0D0E8-4AAD-4452-8B59-8CAD13225BCF}" srcOrd="0" destOrd="0" presId="urn:microsoft.com/office/officeart/2005/8/layout/hList7"/>
    <dgm:cxn modelId="{AB727F92-E444-421B-A0FF-A01D1B338418}" srcId="{8BEAAB96-D83E-49E0-AC67-A55FA23DBFEC}" destId="{6FD4B51F-9ECC-4AC4-96AA-359EC5AA8188}" srcOrd="1" destOrd="0" parTransId="{57AC5BAE-6442-40BD-B61F-46F677543468}" sibTransId="{49795A2D-B1D3-4D92-8719-E95D57CD6E6B}"/>
    <dgm:cxn modelId="{73F7EC95-120B-491E-B661-3D661E9FB49E}" type="presOf" srcId="{A6C0CEEE-728A-4060-A42E-F3CEE829E6D7}" destId="{1DBFE647-FE3A-4B17-993C-648E44BAE7EB}" srcOrd="0" destOrd="0" presId="urn:microsoft.com/office/officeart/2005/8/layout/hList7"/>
    <dgm:cxn modelId="{5F28A3A3-6A4E-4A27-BCD1-675DBAB72065}" type="presOf" srcId="{6FD4B51F-9ECC-4AC4-96AA-359EC5AA8188}" destId="{B44D78E5-FAA3-4E86-9224-AE5FFA9D7E99}" srcOrd="1" destOrd="0" presId="urn:microsoft.com/office/officeart/2005/8/layout/hList7"/>
    <dgm:cxn modelId="{2F6615AD-BEBA-41AE-B4E3-911A0829CF15}" type="presOf" srcId="{78B0B566-50D5-4A8F-A6FD-77227AD46752}" destId="{042A098D-5EE9-4D40-B7CB-BBD7F5189B67}" srcOrd="0" destOrd="0" presId="urn:microsoft.com/office/officeart/2005/8/layout/hList7"/>
    <dgm:cxn modelId="{D7981DB3-AF6A-4D08-865A-00F0D77875B4}" type="presOf" srcId="{7178B4E9-9F6D-4F7C-8C4F-FED9E8CF4E53}" destId="{B58C959C-0A24-4F71-95B5-20CF7E8BCBC2}" srcOrd="1" destOrd="0" presId="urn:microsoft.com/office/officeart/2005/8/layout/hList7"/>
    <dgm:cxn modelId="{B6568ABA-1E1B-4C07-9A48-1B1796E41606}" type="presOf" srcId="{168806F4-8E0F-43C3-AF57-E15F87A31321}" destId="{D93BF279-5836-48EB-A250-49134D37D566}" srcOrd="0" destOrd="0" presId="urn:microsoft.com/office/officeart/2005/8/layout/hList7"/>
    <dgm:cxn modelId="{619D72BD-1439-4ACE-9A38-B2B9B8637B8D}" srcId="{8BEAAB96-D83E-49E0-AC67-A55FA23DBFEC}" destId="{78B0B566-50D5-4A8F-A6FD-77227AD46752}" srcOrd="4" destOrd="0" parTransId="{07D3CD59-61BC-4CD6-B168-D34026E7FEA3}" sibTransId="{C1F9BDD8-B5DA-49A0-B849-64790F6D497D}"/>
    <dgm:cxn modelId="{124F0ACC-CE7B-4830-8B50-5ACFF6DBADCD}" srcId="{8BEAAB96-D83E-49E0-AC67-A55FA23DBFEC}" destId="{A6C0CEEE-728A-4060-A42E-F3CEE829E6D7}" srcOrd="5" destOrd="0" parTransId="{E110DC8F-ACF1-471F-AE99-471A91974D95}" sibTransId="{075D4DC7-613B-405C-BBB9-7A88EC50C85E}"/>
    <dgm:cxn modelId="{F45C89DC-3927-4A8F-A845-2D1D9DD2B7CE}" srcId="{8BEAAB96-D83E-49E0-AC67-A55FA23DBFEC}" destId="{7178B4E9-9F6D-4F7C-8C4F-FED9E8CF4E53}" srcOrd="3" destOrd="0" parTransId="{1B4B4AAF-4297-4CF4-B2AA-2680D362BF13}" sibTransId="{D48B8434-39B4-4C01-8738-3B4EDB9B07EF}"/>
    <dgm:cxn modelId="{FBC246F6-F735-4F78-AAE5-6DF9E0669BF0}" type="presOf" srcId="{8BEAAB96-D83E-49E0-AC67-A55FA23DBFEC}" destId="{6DED7F2A-86E1-45A7-9879-8ED8531B6C06}" srcOrd="0" destOrd="0" presId="urn:microsoft.com/office/officeart/2005/8/layout/hList7"/>
    <dgm:cxn modelId="{A80908FD-50A2-40AF-85C8-71E9B5C5FD9B}" type="presOf" srcId="{C1F9BDD8-B5DA-49A0-B849-64790F6D497D}" destId="{D3AE8191-42BD-4C18-8873-748B7B08BD50}" srcOrd="0" destOrd="0" presId="urn:microsoft.com/office/officeart/2005/8/layout/hList7"/>
    <dgm:cxn modelId="{E9652470-9953-45AF-8A86-850B24704A68}" type="presParOf" srcId="{6DED7F2A-86E1-45A7-9879-8ED8531B6C06}" destId="{BF290FF0-6541-481F-9203-FD9440238E81}" srcOrd="0" destOrd="0" presId="urn:microsoft.com/office/officeart/2005/8/layout/hList7"/>
    <dgm:cxn modelId="{214C75F4-DA9B-4131-B398-A573675FBA92}" type="presParOf" srcId="{6DED7F2A-86E1-45A7-9879-8ED8531B6C06}" destId="{69F0839F-AAC8-4193-B7DB-9614F5FC2F56}" srcOrd="1" destOrd="0" presId="urn:microsoft.com/office/officeart/2005/8/layout/hList7"/>
    <dgm:cxn modelId="{043532D1-47D6-4547-91DD-516C4A40A752}" type="presParOf" srcId="{69F0839F-AAC8-4193-B7DB-9614F5FC2F56}" destId="{84B00B5B-E062-4B99-86A9-4283B42B365A}" srcOrd="0" destOrd="0" presId="urn:microsoft.com/office/officeart/2005/8/layout/hList7"/>
    <dgm:cxn modelId="{1AEBC56F-6B8F-4B14-9B9D-09F0315DA5CB}" type="presParOf" srcId="{84B00B5B-E062-4B99-86A9-4283B42B365A}" destId="{637917FB-01D9-46C0-818E-6FBA95A5D8E6}" srcOrd="0" destOrd="0" presId="urn:microsoft.com/office/officeart/2005/8/layout/hList7"/>
    <dgm:cxn modelId="{DABC3812-7796-497B-832D-5CBFAE9409E5}" type="presParOf" srcId="{84B00B5B-E062-4B99-86A9-4283B42B365A}" destId="{EBF6F98A-A613-4295-B409-0B817916ECF2}" srcOrd="1" destOrd="0" presId="urn:microsoft.com/office/officeart/2005/8/layout/hList7"/>
    <dgm:cxn modelId="{778D191C-7A21-4638-A533-AC06401603AE}" type="presParOf" srcId="{84B00B5B-E062-4B99-86A9-4283B42B365A}" destId="{E11C6536-8DBF-45C7-BF21-FD95E76B1680}" srcOrd="2" destOrd="0" presId="urn:microsoft.com/office/officeart/2005/8/layout/hList7"/>
    <dgm:cxn modelId="{31275671-0812-476C-A644-872D199656A6}" type="presParOf" srcId="{84B00B5B-E062-4B99-86A9-4283B42B365A}" destId="{44C19825-C049-4578-8C19-CE129B56AF4F}" srcOrd="3" destOrd="0" presId="urn:microsoft.com/office/officeart/2005/8/layout/hList7"/>
    <dgm:cxn modelId="{BCA5670C-FD9C-4BB5-9E77-8616C7BA718A}" type="presParOf" srcId="{69F0839F-AAC8-4193-B7DB-9614F5FC2F56}" destId="{D93BF279-5836-48EB-A250-49134D37D566}" srcOrd="1" destOrd="0" presId="urn:microsoft.com/office/officeart/2005/8/layout/hList7"/>
    <dgm:cxn modelId="{2AB02E29-0D08-41ED-BA10-47B8823B1965}" type="presParOf" srcId="{69F0839F-AAC8-4193-B7DB-9614F5FC2F56}" destId="{137C9C14-B4C7-46DD-BB72-CAFC19F75A96}" srcOrd="2" destOrd="0" presId="urn:microsoft.com/office/officeart/2005/8/layout/hList7"/>
    <dgm:cxn modelId="{DEC6A1E3-9BD2-48EA-868E-B55EAD235624}" type="presParOf" srcId="{137C9C14-B4C7-46DD-BB72-CAFC19F75A96}" destId="{C25BBD19-ED68-4A97-A96C-2AA8F4648CB4}" srcOrd="0" destOrd="0" presId="urn:microsoft.com/office/officeart/2005/8/layout/hList7"/>
    <dgm:cxn modelId="{DBD6B401-D551-496A-B658-AC6C59ABE808}" type="presParOf" srcId="{137C9C14-B4C7-46DD-BB72-CAFC19F75A96}" destId="{B44D78E5-FAA3-4E86-9224-AE5FFA9D7E99}" srcOrd="1" destOrd="0" presId="urn:microsoft.com/office/officeart/2005/8/layout/hList7"/>
    <dgm:cxn modelId="{46D9F0CA-1704-48BC-AA81-3C1CD1259BF9}" type="presParOf" srcId="{137C9C14-B4C7-46DD-BB72-CAFC19F75A96}" destId="{B375EBDD-AE11-459D-85DD-5E8A76D36B1D}" srcOrd="2" destOrd="0" presId="urn:microsoft.com/office/officeart/2005/8/layout/hList7"/>
    <dgm:cxn modelId="{BAAF54D6-285C-48C3-930B-59F660291B92}" type="presParOf" srcId="{137C9C14-B4C7-46DD-BB72-CAFC19F75A96}" destId="{9FCD3F39-E948-47C2-903F-466282946DB1}" srcOrd="3" destOrd="0" presId="urn:microsoft.com/office/officeart/2005/8/layout/hList7"/>
    <dgm:cxn modelId="{5C940E98-ADFD-4022-8C60-AC9AC37BA119}" type="presParOf" srcId="{69F0839F-AAC8-4193-B7DB-9614F5FC2F56}" destId="{6FA08F11-DF7E-4EBC-A883-44881F22D525}" srcOrd="3" destOrd="0" presId="urn:microsoft.com/office/officeart/2005/8/layout/hList7"/>
    <dgm:cxn modelId="{6C1E84CC-A897-4A51-BF9B-BFC7A558F332}" type="presParOf" srcId="{69F0839F-AAC8-4193-B7DB-9614F5FC2F56}" destId="{770833BC-7987-4071-A20A-F9502572DD07}" srcOrd="4" destOrd="0" presId="urn:microsoft.com/office/officeart/2005/8/layout/hList7"/>
    <dgm:cxn modelId="{1744B171-EFC2-4645-984D-3D9991695F38}" type="presParOf" srcId="{770833BC-7987-4071-A20A-F9502572DD07}" destId="{64A5FFBA-93F5-4174-963C-62F75B7A3DF3}" srcOrd="0" destOrd="0" presId="urn:microsoft.com/office/officeart/2005/8/layout/hList7"/>
    <dgm:cxn modelId="{F96763E9-6B51-4193-A506-DE9E0BAEC948}" type="presParOf" srcId="{770833BC-7987-4071-A20A-F9502572DD07}" destId="{DC34CC78-1941-43D1-98A7-E0DEB48D4E33}" srcOrd="1" destOrd="0" presId="urn:microsoft.com/office/officeart/2005/8/layout/hList7"/>
    <dgm:cxn modelId="{2DCF49AD-316A-4AAC-9CFA-D14FBE6286C6}" type="presParOf" srcId="{770833BC-7987-4071-A20A-F9502572DD07}" destId="{DAEACDDD-CC8C-4282-8CDC-B60737A331B5}" srcOrd="2" destOrd="0" presId="urn:microsoft.com/office/officeart/2005/8/layout/hList7"/>
    <dgm:cxn modelId="{8660AC9E-BF96-4C6F-9CDC-8A030C1FFB66}" type="presParOf" srcId="{770833BC-7987-4071-A20A-F9502572DD07}" destId="{CB3418A2-94A3-4D35-BAE7-57467C664C86}" srcOrd="3" destOrd="0" presId="urn:microsoft.com/office/officeart/2005/8/layout/hList7"/>
    <dgm:cxn modelId="{2351631B-9849-4B87-982A-2584B29F09D7}" type="presParOf" srcId="{69F0839F-AAC8-4193-B7DB-9614F5FC2F56}" destId="{5FD0D0E8-4AAD-4452-8B59-8CAD13225BCF}" srcOrd="5" destOrd="0" presId="urn:microsoft.com/office/officeart/2005/8/layout/hList7"/>
    <dgm:cxn modelId="{E5041FC9-5FAB-4853-A771-2EF85CF0E18F}" type="presParOf" srcId="{69F0839F-AAC8-4193-B7DB-9614F5FC2F56}" destId="{D41D35F4-E610-40C8-928F-70A0CC548D1A}" srcOrd="6" destOrd="0" presId="urn:microsoft.com/office/officeart/2005/8/layout/hList7"/>
    <dgm:cxn modelId="{56DF1833-099B-4E8B-88CC-560973463F9D}" type="presParOf" srcId="{D41D35F4-E610-40C8-928F-70A0CC548D1A}" destId="{194F58AB-8B21-42B5-9366-293ACE30D707}" srcOrd="0" destOrd="0" presId="urn:microsoft.com/office/officeart/2005/8/layout/hList7"/>
    <dgm:cxn modelId="{E73C8E46-837A-4B23-8D53-93301E737893}" type="presParOf" srcId="{D41D35F4-E610-40C8-928F-70A0CC548D1A}" destId="{B58C959C-0A24-4F71-95B5-20CF7E8BCBC2}" srcOrd="1" destOrd="0" presId="urn:microsoft.com/office/officeart/2005/8/layout/hList7"/>
    <dgm:cxn modelId="{55A5BD8C-9510-47A1-8C01-794AC04D3418}" type="presParOf" srcId="{D41D35F4-E610-40C8-928F-70A0CC548D1A}" destId="{E3179345-5824-4EF1-B707-E877B5F2E3E2}" srcOrd="2" destOrd="0" presId="urn:microsoft.com/office/officeart/2005/8/layout/hList7"/>
    <dgm:cxn modelId="{16037B1D-231A-4EC5-AE3B-2A5C5E7555FB}" type="presParOf" srcId="{D41D35F4-E610-40C8-928F-70A0CC548D1A}" destId="{C1C0AABC-0A55-4E65-9D22-8ADF10FBC706}" srcOrd="3" destOrd="0" presId="urn:microsoft.com/office/officeart/2005/8/layout/hList7"/>
    <dgm:cxn modelId="{08A12602-BD3B-41AB-A618-5A6BF51805A5}" type="presParOf" srcId="{69F0839F-AAC8-4193-B7DB-9614F5FC2F56}" destId="{970C94B6-E338-4FD6-AE45-E9BEDC53D045}" srcOrd="7" destOrd="0" presId="urn:microsoft.com/office/officeart/2005/8/layout/hList7"/>
    <dgm:cxn modelId="{52146F2A-FF43-4F1F-8253-E7988C8E6832}" type="presParOf" srcId="{69F0839F-AAC8-4193-B7DB-9614F5FC2F56}" destId="{5CAC5F60-56EF-4D9C-A9C5-27BFF3B14C66}" srcOrd="8" destOrd="0" presId="urn:microsoft.com/office/officeart/2005/8/layout/hList7"/>
    <dgm:cxn modelId="{B383FC22-8849-4E2D-9ADE-20728D8169FE}" type="presParOf" srcId="{5CAC5F60-56EF-4D9C-A9C5-27BFF3B14C66}" destId="{042A098D-5EE9-4D40-B7CB-BBD7F5189B67}" srcOrd="0" destOrd="0" presId="urn:microsoft.com/office/officeart/2005/8/layout/hList7"/>
    <dgm:cxn modelId="{07BF615B-A73B-47AE-B91A-BC7C04B39F31}" type="presParOf" srcId="{5CAC5F60-56EF-4D9C-A9C5-27BFF3B14C66}" destId="{910F5229-CACC-4172-8F53-271EFC9D505B}" srcOrd="1" destOrd="0" presId="urn:microsoft.com/office/officeart/2005/8/layout/hList7"/>
    <dgm:cxn modelId="{FF87F010-47B6-4EC5-9E70-C2C7AAABCD66}" type="presParOf" srcId="{5CAC5F60-56EF-4D9C-A9C5-27BFF3B14C66}" destId="{6AFD3432-ECCC-4434-B2A1-B2303CD35AAD}" srcOrd="2" destOrd="0" presId="urn:microsoft.com/office/officeart/2005/8/layout/hList7"/>
    <dgm:cxn modelId="{87DE051E-F2D1-4B97-B66A-87783260DCFE}" type="presParOf" srcId="{5CAC5F60-56EF-4D9C-A9C5-27BFF3B14C66}" destId="{8A4BE59A-1453-4CAA-A0ED-055D162076EB}" srcOrd="3" destOrd="0" presId="urn:microsoft.com/office/officeart/2005/8/layout/hList7"/>
    <dgm:cxn modelId="{DF72F04D-C608-4C83-B3D8-F3BB55E8E6B9}" type="presParOf" srcId="{69F0839F-AAC8-4193-B7DB-9614F5FC2F56}" destId="{D3AE8191-42BD-4C18-8873-748B7B08BD50}" srcOrd="9" destOrd="0" presId="urn:microsoft.com/office/officeart/2005/8/layout/hList7"/>
    <dgm:cxn modelId="{84279978-ED7D-4C48-9532-70E1EA4EB86B}" type="presParOf" srcId="{69F0839F-AAC8-4193-B7DB-9614F5FC2F56}" destId="{7729E9E6-1E9F-4D3E-8D63-180F491B52AE}" srcOrd="10" destOrd="0" presId="urn:microsoft.com/office/officeart/2005/8/layout/hList7"/>
    <dgm:cxn modelId="{A201191F-2ABD-4F69-9DF6-F05DEEB8233A}" type="presParOf" srcId="{7729E9E6-1E9F-4D3E-8D63-180F491B52AE}" destId="{1DBFE647-FE3A-4B17-993C-648E44BAE7EB}" srcOrd="0" destOrd="0" presId="urn:microsoft.com/office/officeart/2005/8/layout/hList7"/>
    <dgm:cxn modelId="{818CC6A6-B262-4478-8075-7F219DDE2D03}" type="presParOf" srcId="{7729E9E6-1E9F-4D3E-8D63-180F491B52AE}" destId="{491FF2ED-86F4-42A2-8276-CF9574E789B2}" srcOrd="1" destOrd="0" presId="urn:microsoft.com/office/officeart/2005/8/layout/hList7"/>
    <dgm:cxn modelId="{8AF383E4-4FD9-42C9-8013-3F25774B86E6}" type="presParOf" srcId="{7729E9E6-1E9F-4D3E-8D63-180F491B52AE}" destId="{2C410917-6808-4B5F-9FCA-AE693A8A49CF}" srcOrd="2" destOrd="0" presId="urn:microsoft.com/office/officeart/2005/8/layout/hList7"/>
    <dgm:cxn modelId="{8AE8035E-BB9B-4944-9318-4BA93644CEED}" type="presParOf" srcId="{7729E9E6-1E9F-4D3E-8D63-180F491B52AE}" destId="{90853973-5566-4208-947E-1781C108233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917FB-01D9-46C0-818E-6FBA95A5D8E6}">
      <dsp:nvSpPr>
        <dsp:cNvPr id="0" name=""/>
        <dsp:cNvSpPr/>
      </dsp:nvSpPr>
      <dsp:spPr>
        <a:xfrm>
          <a:off x="0" y="0"/>
          <a:ext cx="1392914" cy="3779849"/>
        </a:xfrm>
        <a:prstGeom prst="foldedCorner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0" y="1511939"/>
        <a:ext cx="1392914" cy="1511939"/>
      </dsp:txXfrm>
    </dsp:sp>
    <dsp:sp modelId="{44C19825-C049-4578-8C19-CE129B56AF4F}">
      <dsp:nvSpPr>
        <dsp:cNvPr id="0" name=""/>
        <dsp:cNvSpPr/>
      </dsp:nvSpPr>
      <dsp:spPr>
        <a:xfrm>
          <a:off x="73334" y="330922"/>
          <a:ext cx="1258689" cy="1258689"/>
        </a:xfrm>
        <a:prstGeom prst="ellipse">
          <a:avLst/>
        </a:prstGeom>
        <a:blipFill>
          <a:blip xmlns:r="http://schemas.openxmlformats.org/officeDocument/2006/relationships" r:embed="rId1" cstate="print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BBD19-ED68-4A97-A96C-2AA8F4648CB4}">
      <dsp:nvSpPr>
        <dsp:cNvPr id="0" name=""/>
        <dsp:cNvSpPr/>
      </dsp:nvSpPr>
      <dsp:spPr>
        <a:xfrm>
          <a:off x="1439208" y="0"/>
          <a:ext cx="1392914" cy="3779849"/>
        </a:xfrm>
        <a:prstGeom prst="foldedCorner">
          <a:avLst/>
        </a:prstGeom>
        <a:solidFill>
          <a:srgbClr val="46EC2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1439208" y="1511939"/>
        <a:ext cx="1392914" cy="1511939"/>
      </dsp:txXfrm>
    </dsp:sp>
    <dsp:sp modelId="{9FCD3F39-E948-47C2-903F-466282946DB1}">
      <dsp:nvSpPr>
        <dsp:cNvPr id="0" name=""/>
        <dsp:cNvSpPr/>
      </dsp:nvSpPr>
      <dsp:spPr>
        <a:xfrm>
          <a:off x="1510201" y="347373"/>
          <a:ext cx="1258689" cy="1258689"/>
        </a:xfrm>
        <a:prstGeom prst="ellipse">
          <a:avLst/>
        </a:prstGeom>
        <a:blipFill>
          <a:blip xmlns:r="http://schemas.openxmlformats.org/officeDocument/2006/relationships" r:embed="rId2" cstate="print">
            <a:duotone>
              <a:schemeClr val="accent4">
                <a:hueOff val="2157639"/>
                <a:satOff val="-10041"/>
                <a:lumOff val="-440"/>
                <a:alphaOff val="0"/>
                <a:shade val="20000"/>
                <a:satMod val="200000"/>
              </a:schemeClr>
              <a:schemeClr val="accent4">
                <a:hueOff val="2157639"/>
                <a:satOff val="-10041"/>
                <a:lumOff val="-44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635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64A5FFBA-93F5-4174-963C-62F75B7A3DF3}">
      <dsp:nvSpPr>
        <dsp:cNvPr id="0" name=""/>
        <dsp:cNvSpPr/>
      </dsp:nvSpPr>
      <dsp:spPr>
        <a:xfrm>
          <a:off x="2869509" y="0"/>
          <a:ext cx="1392914" cy="3779849"/>
        </a:xfrm>
        <a:prstGeom prst="foldedCorner">
          <a:avLst/>
        </a:prstGeom>
        <a:solidFill>
          <a:srgbClr val="39E37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2869509" y="1511939"/>
        <a:ext cx="1392914" cy="1511939"/>
      </dsp:txXfrm>
    </dsp:sp>
    <dsp:sp modelId="{CB3418A2-94A3-4D35-BAE7-57467C664C86}">
      <dsp:nvSpPr>
        <dsp:cNvPr id="0" name=""/>
        <dsp:cNvSpPr/>
      </dsp:nvSpPr>
      <dsp:spPr>
        <a:xfrm>
          <a:off x="2936621" y="330922"/>
          <a:ext cx="1258689" cy="1258689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duotone>
              <a:schemeClr val="accent4">
                <a:hueOff val="4315278"/>
                <a:satOff val="-20082"/>
                <a:lumOff val="-881"/>
                <a:alphaOff val="0"/>
                <a:shade val="20000"/>
                <a:satMod val="200000"/>
              </a:schemeClr>
              <a:schemeClr val="accent4">
                <a:hueOff val="4315278"/>
                <a:satOff val="-20082"/>
                <a:lumOff val="-88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42" t="-1" r="-45458" b="1"/>
          </a:stretch>
        </a:blip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F58AB-8B21-42B5-9366-293ACE30D707}">
      <dsp:nvSpPr>
        <dsp:cNvPr id="0" name=""/>
        <dsp:cNvSpPr/>
      </dsp:nvSpPr>
      <dsp:spPr>
        <a:xfrm>
          <a:off x="4305103" y="0"/>
          <a:ext cx="1392914" cy="3779849"/>
        </a:xfrm>
        <a:prstGeom prst="foldedCorner">
          <a:avLst/>
        </a:prstGeom>
        <a:solidFill>
          <a:srgbClr val="4ADCD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1" kern="1200" dirty="0">
            <a:latin typeface="Poppins Bold" panose="020B0604020202020204" charset="0"/>
            <a:cs typeface="Poppins Bold" panose="020B0604020202020204" charset="0"/>
          </a:endParaRPr>
        </a:p>
      </dsp:txBody>
      <dsp:txXfrm>
        <a:off x="4305103" y="1511939"/>
        <a:ext cx="1392914" cy="1511939"/>
      </dsp:txXfrm>
    </dsp:sp>
    <dsp:sp modelId="{C1C0AABC-0A55-4E65-9D22-8ADF10FBC706}">
      <dsp:nvSpPr>
        <dsp:cNvPr id="0" name=""/>
        <dsp:cNvSpPr/>
      </dsp:nvSpPr>
      <dsp:spPr>
        <a:xfrm>
          <a:off x="4366352" y="330922"/>
          <a:ext cx="1258689" cy="1258689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accent4">
                <a:hueOff val="6472917"/>
                <a:satOff val="-30124"/>
                <a:lumOff val="-1321"/>
                <a:alphaOff val="0"/>
                <a:shade val="20000"/>
                <a:satMod val="200000"/>
              </a:schemeClr>
              <a:schemeClr val="accent4">
                <a:hueOff val="6472917"/>
                <a:satOff val="-30124"/>
                <a:lumOff val="-132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A098D-5EE9-4D40-B7CB-BBD7F5189B67}">
      <dsp:nvSpPr>
        <dsp:cNvPr id="0" name=""/>
        <dsp:cNvSpPr/>
      </dsp:nvSpPr>
      <dsp:spPr>
        <a:xfrm>
          <a:off x="5738914" y="0"/>
          <a:ext cx="1392914" cy="3779849"/>
        </a:xfrm>
        <a:prstGeom prst="foldedCorner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300" kern="1200"/>
        </a:p>
      </dsp:txBody>
      <dsp:txXfrm>
        <a:off x="5738914" y="1511939"/>
        <a:ext cx="1392914" cy="1511939"/>
      </dsp:txXfrm>
    </dsp:sp>
    <dsp:sp modelId="{8A4BE59A-1453-4CAA-A0ED-055D162076EB}">
      <dsp:nvSpPr>
        <dsp:cNvPr id="0" name=""/>
        <dsp:cNvSpPr/>
      </dsp:nvSpPr>
      <dsp:spPr>
        <a:xfrm>
          <a:off x="5806026" y="299883"/>
          <a:ext cx="1258689" cy="1258689"/>
        </a:xfrm>
        <a:prstGeom prst="ellipse">
          <a:avLst/>
        </a:prstGeom>
        <a:blipFill>
          <a:blip xmlns:r="http://schemas.openxmlformats.org/officeDocument/2006/relationships" r:embed="rId5" cstate="print">
            <a:duotone>
              <a:schemeClr val="accent4">
                <a:hueOff val="8630555"/>
                <a:satOff val="-40165"/>
                <a:lumOff val="-1762"/>
                <a:alphaOff val="0"/>
                <a:shade val="20000"/>
                <a:satMod val="200000"/>
              </a:schemeClr>
              <a:schemeClr val="accent4">
                <a:hueOff val="8630555"/>
                <a:satOff val="-40165"/>
                <a:lumOff val="-176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FE647-FE3A-4B17-993C-648E44BAE7EB}">
      <dsp:nvSpPr>
        <dsp:cNvPr id="0" name=""/>
        <dsp:cNvSpPr/>
      </dsp:nvSpPr>
      <dsp:spPr>
        <a:xfrm>
          <a:off x="7173616" y="0"/>
          <a:ext cx="1392914" cy="3779849"/>
        </a:xfrm>
        <a:prstGeom prst="foldedCorner">
          <a:avLst/>
        </a:prstGeom>
        <a:solidFill>
          <a:srgbClr val="5A66D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400" kern="1200"/>
        </a:p>
      </dsp:txBody>
      <dsp:txXfrm>
        <a:off x="7173616" y="1511939"/>
        <a:ext cx="1392914" cy="1279782"/>
      </dsp:txXfrm>
    </dsp:sp>
    <dsp:sp modelId="{90853973-5566-4208-947E-1781C108233B}">
      <dsp:nvSpPr>
        <dsp:cNvPr id="0" name=""/>
        <dsp:cNvSpPr/>
      </dsp:nvSpPr>
      <dsp:spPr>
        <a:xfrm>
          <a:off x="7245889" y="330922"/>
          <a:ext cx="1258689" cy="1258689"/>
        </a:xfrm>
        <a:prstGeom prst="ellipse">
          <a:avLst/>
        </a:prstGeom>
        <a:blipFill dpi="0" rotWithShape="1">
          <a:blip xmlns:r="http://schemas.openxmlformats.org/officeDocument/2006/relationships" r:embed="rId6">
            <a:duotone>
              <a:schemeClr val="accent4">
                <a:hueOff val="10788194"/>
                <a:satOff val="-50206"/>
                <a:lumOff val="-2202"/>
                <a:alphaOff val="0"/>
                <a:shade val="20000"/>
                <a:satMod val="200000"/>
              </a:schemeClr>
              <a:schemeClr val="accent4">
                <a:hueOff val="10788194"/>
                <a:satOff val="-50206"/>
                <a:lumOff val="-220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777" t="1307" r="-8211" b="-1307"/>
          </a:stretch>
        </a:blip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90FF0-6541-481F-9203-FD9440238E81}">
      <dsp:nvSpPr>
        <dsp:cNvPr id="0" name=""/>
        <dsp:cNvSpPr/>
      </dsp:nvSpPr>
      <dsp:spPr>
        <a:xfrm flipH="1" flipV="1">
          <a:off x="2328360" y="3166669"/>
          <a:ext cx="4050360" cy="3303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19-02-2025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D1FE26EE-E575-4A13-8A3E-13A72648A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90347" y="4936035"/>
            <a:ext cx="318580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182381" y="2638"/>
            <a:ext cx="4961619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D6D42E-FFBB-46F8-814F-240B0E56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3010"/>
            <a:ext cx="3352800" cy="6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F711111C-6A48-4D5C-BE30-5435621258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556CD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556CD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55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44727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51256E02-7AAD-4ABD-8BDC-3F1D71766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>
            <a:off x="0" y="806835"/>
            <a:ext cx="3689350" cy="4129200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807194"/>
            <a:ext cx="3635375" cy="4128841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7B6B5FC-7411-489E-9683-C4F6F4232B46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02279CE-6112-425D-B68A-0BF400D701C9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045BD283-9EAA-4DB7-8189-395F2BAF5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35206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08D0A968-8CB9-4692-A2E9-8EA361484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40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D3239C3E-0C2C-4598-8D94-5AD0DCC8B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158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41803123-7187-4C94-AC56-F1EAF05F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1411822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0556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367FD9A6-0038-4261-8DF9-2B359B255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50698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12245B6A-1831-4D90-B47C-5FA058A2E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 bwMode="gray"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05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B65A0729-5724-4A1A-B001-AD7288FC6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5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418DFD3D-8780-4EA0-AAF4-DBC389CE0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95951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02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9AFE672F-A1BA-4179-8732-1266C9242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1755024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1E6AC2AE-35A8-480A-B335-C8EAFBA17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090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4CF8FBBB-0598-4B2C-8827-CD3312BF9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670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6EAEFB9F-1445-4271-AC34-908D292392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446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48F92DC7-A298-4D79-9428-2606BAAED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865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0"/>
            <a:ext cx="4768493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945883" y="870593"/>
            <a:ext cx="541035" cy="571839"/>
            <a:chOff x="-3330575" y="3005138"/>
            <a:chExt cx="1533526" cy="1620837"/>
          </a:xfrm>
          <a:solidFill>
            <a:schemeClr val="accent3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87853" y="1526910"/>
            <a:ext cx="506015" cy="547781"/>
            <a:chOff x="2301081" y="6662108"/>
            <a:chExt cx="1500188" cy="1624012"/>
          </a:xfrm>
          <a:solidFill>
            <a:schemeClr val="accent3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30AC29A-4207-40A4-847F-EA0CD2321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60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20279261-6C69-404C-B1ED-0703B1809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1B0E5F27-B36C-4B8F-A521-188B5004A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230567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1"/>
            <a:ext cx="4768493" cy="4913188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B7DE8-B5A1-491A-8957-324CAC7D0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850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7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CF0AB879-1D1A-4424-86B6-CA7EC8EDB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34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27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63" name="Straight Connector 6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 userDrawn="1"/>
        </p:nvGrpSpPr>
        <p:grpSpPr>
          <a:xfrm>
            <a:off x="200226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981240" y="186106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0000"/>
              </a:solidFill>
            </a:endParaRPr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4026930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2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3" name="Straight Connector 162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4" name="Straight Connector 103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176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26150" y="583327"/>
            <a:ext cx="9137515" cy="4344751"/>
            <a:chOff x="0" y="596900"/>
            <a:chExt cx="9144000" cy="4344751"/>
          </a:xfrm>
        </p:grpSpPr>
        <p:grpSp>
          <p:nvGrpSpPr>
            <p:cNvPr id="12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4" name="Straight Connector 43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16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13434"/>
            <a:ext cx="9137515" cy="4344751"/>
            <a:chOff x="0" y="596900"/>
            <a:chExt cx="9144000" cy="4344751"/>
          </a:xfrm>
        </p:grpSpPr>
        <p:grpSp>
          <p:nvGrpSpPr>
            <p:cNvPr id="13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5" name="Straight Connector 44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2395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 userDrawn="1"/>
        </p:nvGrpSpPr>
        <p:grpSpPr>
          <a:xfrm>
            <a:off x="-9458" y="0"/>
            <a:ext cx="9137515" cy="4914900"/>
            <a:chOff x="-1" y="0"/>
            <a:chExt cx="9137515" cy="4914900"/>
          </a:xfrm>
        </p:grpSpPr>
        <p:grpSp>
          <p:nvGrpSpPr>
            <p:cNvPr id="103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138" name="Straight Connector 137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105" name="Straight Connector 104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45" y="57035"/>
            <a:ext cx="1421281" cy="3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9137515" cy="4914900"/>
            <a:chOff x="-1" y="0"/>
            <a:chExt cx="9137515" cy="4914900"/>
          </a:xfrm>
        </p:grpSpPr>
        <p:grpSp>
          <p:nvGrpSpPr>
            <p:cNvPr id="1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58" name="Straight Connector 57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 userDrawn="1"/>
        </p:nvGrpSpPr>
        <p:grpSpPr>
          <a:xfrm>
            <a:off x="1301946" y="1339943"/>
            <a:ext cx="703306" cy="743349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7156876" y="2460114"/>
            <a:ext cx="688016" cy="744805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7005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9" name="Straight Connector 11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4" name="Chord 213"/>
          <p:cNvSpPr/>
          <p:nvPr userDrawn="1"/>
        </p:nvSpPr>
        <p:spPr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5826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5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7" name="Straight Connector 116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98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9" name="Straight Connector 10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720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8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0" name="Straight Connector 10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Parallelogram 15"/>
          <p:cNvSpPr/>
          <p:nvPr userDrawn="1"/>
        </p:nvSpPr>
        <p:spPr>
          <a:xfrm>
            <a:off x="632460" y="692058"/>
            <a:ext cx="8069580" cy="2822667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US" sz="2800" b="1" dirty="0">
              <a:solidFill>
                <a:srgbClr val="000000"/>
              </a:solidFill>
            </a:endParaRP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568689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60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28404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3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33" name="Straight Connector 13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345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6" name="Straight Connector 11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5922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773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2" name="Straight Connector 12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2160240" cy="288032"/>
          </a:xfrm>
          <a:prstGeom prst="parallelogram">
            <a:avLst/>
          </a:prstGeom>
          <a:solidFill>
            <a:schemeClr val="bg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58603" y="771550"/>
            <a:ext cx="2160240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86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56715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54387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8781" y="648511"/>
            <a:ext cx="8526440" cy="343677"/>
          </a:xfrm>
          <a:prstGeom prst="parallelogram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1597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2420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21" name="Straight Connector 12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52" name="Straight Connector 15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09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1" y="596900"/>
            <a:ext cx="9137515" cy="4344751"/>
            <a:chOff x="0" y="596900"/>
            <a:chExt cx="9144000" cy="4344751"/>
          </a:xfrm>
        </p:grpSpPr>
        <p:grpSp>
          <p:nvGrpSpPr>
            <p:cNvPr id="20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59" name="Straight Connector 5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915467" y="1813710"/>
            <a:ext cx="3353386" cy="1546710"/>
          </a:xfrm>
          <a:prstGeom prst="chevron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35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1FE2A0-3185-4AFB-A3C9-5CD27193B46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A2AC73-57B7-40F3-BCF1-0655DD9E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2667250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3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70" name="Straight Connector 6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0000"/>
              </a:solidFill>
            </a:endParaRPr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112965" y="2789528"/>
            <a:ext cx="1944000" cy="291868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87275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4059220" y="164954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0410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>
                <a:solidFill>
                  <a:srgbClr val="FFFFFF"/>
                </a:solidFill>
              </a:endParaRPr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10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>
                <a:solidFill>
                  <a:srgbClr val="FFFFFF"/>
                </a:solidFill>
              </a:endParaRPr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27254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>
          <a:xfrm>
            <a:off x="39090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66903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806041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27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63" name="Straight Connector 6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 userDrawn="1"/>
        </p:nvGrpSpPr>
        <p:grpSpPr>
          <a:xfrm>
            <a:off x="200226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981240" y="186106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416612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299349" y="2567160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baseline="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here to enter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26150" y="583327"/>
            <a:ext cx="9137515" cy="4344751"/>
            <a:chOff x="0" y="596900"/>
            <a:chExt cx="9144000" cy="4344751"/>
          </a:xfrm>
        </p:grpSpPr>
        <p:grpSp>
          <p:nvGrpSpPr>
            <p:cNvPr id="12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4" name="Straight Connector 43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13434"/>
            <a:ext cx="9137515" cy="4344751"/>
            <a:chOff x="0" y="596900"/>
            <a:chExt cx="9144000" cy="4344751"/>
          </a:xfrm>
        </p:grpSpPr>
        <p:grpSp>
          <p:nvGrpSpPr>
            <p:cNvPr id="13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5" name="Straight Connector 44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45" y="57035"/>
            <a:ext cx="1421281" cy="3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9137515" cy="4914900"/>
            <a:chOff x="-1" y="0"/>
            <a:chExt cx="9137515" cy="4914900"/>
          </a:xfrm>
        </p:grpSpPr>
        <p:grpSp>
          <p:nvGrpSpPr>
            <p:cNvPr id="1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58" name="Straight Connector 57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 userDrawn="1"/>
        </p:nvGrpSpPr>
        <p:grpSpPr>
          <a:xfrm>
            <a:off x="1301946" y="1339943"/>
            <a:ext cx="703306" cy="743349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7156876" y="2460114"/>
            <a:ext cx="688016" cy="744805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9" name="Straight Connector 11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323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5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7" name="Straight Connector 116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9" name="Straight Connector 10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8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0" name="Straight Connector 10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Parallelogram 15"/>
          <p:cNvSpPr/>
          <p:nvPr userDrawn="1"/>
        </p:nvSpPr>
        <p:spPr>
          <a:xfrm>
            <a:off x="632460" y="692058"/>
            <a:ext cx="8069580" cy="2822667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3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33" name="Straight Connector 13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6" name="Straight Connector 11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5922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2" name="Straight Connector 12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2160240" cy="288032"/>
          </a:xfrm>
          <a:prstGeom prst="parallelogram">
            <a:avLst/>
          </a:prstGeom>
          <a:solidFill>
            <a:schemeClr val="bg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58603" y="771550"/>
            <a:ext cx="2160240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8781" y="648511"/>
            <a:ext cx="8526440" cy="343677"/>
          </a:xfrm>
          <a:prstGeom prst="parallelogram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37403C-FCDD-4B04-BD4E-CA99BAE0E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615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21" name="Straight Connector 12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52" name="Straight Connector 15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1" y="596900"/>
            <a:ext cx="9137515" cy="4344751"/>
            <a:chOff x="0" y="596900"/>
            <a:chExt cx="9144000" cy="4344751"/>
          </a:xfrm>
        </p:grpSpPr>
        <p:grpSp>
          <p:nvGrpSpPr>
            <p:cNvPr id="20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59" name="Straight Connector 5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915467" y="1813710"/>
            <a:ext cx="3353386" cy="1546710"/>
          </a:xfrm>
          <a:prstGeom prst="chevron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3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70" name="Straight Connector 6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112965" y="2789528"/>
            <a:ext cx="1944000" cy="291868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87275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4059220" y="164954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27254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>
          <a:xfrm>
            <a:off x="39090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66903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97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755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846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BFC01F08-6380-4C34-956F-2223D1900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7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958EC7A-FBCD-446E-BE91-38AFE4D28C5F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5345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075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729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881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287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122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197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085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367FD9A6-0038-4261-8DF9-2B359B255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53134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0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703409" y="4936035"/>
            <a:ext cx="3759682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www.LntTechservices.com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9C2-3821-4269-9D53-B13ED5006D2C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642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37" marR="0" lvl="1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28" marR="0" lvl="2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20" marR="0" lvl="3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12" marR="0" lvl="4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7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253F393-E310-4AA2-8A45-8D2B14C65EF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793927-3518-49BA-A993-8128FA0D4745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6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699" r:id="rId53"/>
    <p:sldLayoutId id="2147483703" r:id="rId54"/>
    <p:sldLayoutId id="2147483713" r:id="rId55"/>
    <p:sldLayoutId id="2147483714" r:id="rId56"/>
    <p:sldLayoutId id="2147483702" r:id="rId57"/>
    <p:sldLayoutId id="2147483700" r:id="rId58"/>
    <p:sldLayoutId id="2147483704" r:id="rId59"/>
    <p:sldLayoutId id="2147483705" r:id="rId60"/>
    <p:sldLayoutId id="2147483715" r:id="rId61"/>
    <p:sldLayoutId id="2147483706" r:id="rId62"/>
    <p:sldLayoutId id="2147483707" r:id="rId63"/>
    <p:sldLayoutId id="2147483708" r:id="rId64"/>
    <p:sldLayoutId id="2147483709" r:id="rId65"/>
    <p:sldLayoutId id="2147483712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10" r:id="rId73"/>
    <p:sldLayoutId id="2147483724" r:id="rId74"/>
    <p:sldLayoutId id="2147483725" r:id="rId7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7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33BF2-3408-412D-8A41-AD61CE0D3A1E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7BEAE-B9D5-97FC-D32C-3DFEAE2C28C6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BFE4CD-1F82-7E78-174C-8EF35DB3B3B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C0EF31-2624-4E7B-D1D3-1719666947C7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1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88.xml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E8DACB1-ADB3-6133-6B9E-0C1269E6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44" y="1050867"/>
            <a:ext cx="2844013" cy="31867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D615CFC-36F1-7227-079A-0D09BA56E375}"/>
              </a:ext>
            </a:extLst>
          </p:cNvPr>
          <p:cNvSpPr txBox="1"/>
          <p:nvPr/>
        </p:nvSpPr>
        <p:spPr>
          <a:xfrm>
            <a:off x="-260252" y="0"/>
            <a:ext cx="7118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       Vertex Innovate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9DBE5A-CE42-B7C0-8C48-4570CCE0E6D6}"/>
              </a:ext>
            </a:extLst>
          </p:cNvPr>
          <p:cNvSpPr txBox="1"/>
          <p:nvPr/>
        </p:nvSpPr>
        <p:spPr>
          <a:xfrm>
            <a:off x="709694" y="3700777"/>
            <a:ext cx="16951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 Dheeraj Patnaik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538EEE-DC18-C59E-DB5E-F0E9E0EE9B37}"/>
              </a:ext>
            </a:extLst>
          </p:cNvPr>
          <p:cNvSpPr txBox="1"/>
          <p:nvPr/>
        </p:nvSpPr>
        <p:spPr>
          <a:xfrm>
            <a:off x="2418470" y="3700777"/>
            <a:ext cx="16951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IN" sz="12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ohammad</a:t>
            </a:r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 Shahnawaz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D685D37-D5D4-F304-DF2C-94DEB81C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63" y="1329630"/>
            <a:ext cx="6240219" cy="813145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listo MT" panose="02040603050505030304" pitchFamily="18" charset="0"/>
              </a:rPr>
              <a:t>Predictive </a:t>
            </a:r>
            <a:r>
              <a:rPr lang="en-US" sz="3000" dirty="0">
                <a:solidFill>
                  <a:srgbClr val="00B050"/>
                </a:solidFill>
                <a:latin typeface="Calisto MT" panose="02040603050505030304" pitchFamily="18" charset="0"/>
              </a:rPr>
              <a:t>Irrigation</a:t>
            </a:r>
            <a:r>
              <a:rPr lang="en-US" sz="3000" dirty="0">
                <a:latin typeface="Calisto MT" panose="02040603050505030304" pitchFamily="18" charset="0"/>
              </a:rPr>
              <a:t> System (</a:t>
            </a:r>
            <a:r>
              <a:rPr lang="en-US" sz="1800" dirty="0">
                <a:latin typeface="Calisto MT" panose="02040603050505030304" pitchFamily="18" charset="0"/>
              </a:rPr>
              <a:t> </a:t>
            </a:r>
            <a:r>
              <a:rPr lang="en-US" sz="3000" dirty="0">
                <a:solidFill>
                  <a:srgbClr val="008000"/>
                </a:solidFill>
                <a:latin typeface="Calisto MT" panose="02040603050505030304" pitchFamily="18" charset="0"/>
              </a:rPr>
              <a:t>Irrigo</a:t>
            </a:r>
            <a:r>
              <a:rPr lang="en-US" sz="1800" dirty="0">
                <a:latin typeface="Calisto MT" panose="02040603050505030304" pitchFamily="18" charset="0"/>
              </a:rPr>
              <a:t> </a:t>
            </a:r>
            <a:r>
              <a:rPr lang="en-US" sz="3000" dirty="0">
                <a:latin typeface="Calisto MT" panose="02040603050505030304" pitchFamily="18" charset="0"/>
              </a:rPr>
              <a:t>)</a:t>
            </a:r>
            <a:endParaRPr lang="en-IN" sz="3000" dirty="0"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BEA9B-A0FA-4F5A-ACBB-72E2544F34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7" t="6395" r="12886" b="44365"/>
          <a:stretch/>
        </p:blipFill>
        <p:spPr>
          <a:xfrm>
            <a:off x="898836" y="2352200"/>
            <a:ext cx="1316872" cy="1348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A3AA-FC9C-4DE1-90A6-D4ACB420A6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6" r="23937" b="41422"/>
          <a:stretch/>
        </p:blipFill>
        <p:spPr>
          <a:xfrm>
            <a:off x="2607613" y="2353324"/>
            <a:ext cx="1316873" cy="13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Cost Estimate</a:t>
            </a:r>
            <a:endParaRPr lang="en-I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C2910B0-08AC-4343-8E88-B72B836E6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6365"/>
              </p:ext>
            </p:extLst>
          </p:nvPr>
        </p:nvGraphicFramePr>
        <p:xfrm>
          <a:off x="478337" y="1484613"/>
          <a:ext cx="3230680" cy="194352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5340">
                  <a:extLst>
                    <a:ext uri="{9D8B030D-6E8A-4147-A177-3AD203B41FA5}">
                      <a16:colId xmlns:a16="http://schemas.microsoft.com/office/drawing/2014/main" val="3086278407"/>
                    </a:ext>
                  </a:extLst>
                </a:gridCol>
                <a:gridCol w="1615340">
                  <a:extLst>
                    <a:ext uri="{9D8B030D-6E8A-4147-A177-3AD203B41FA5}">
                      <a16:colId xmlns:a16="http://schemas.microsoft.com/office/drawing/2014/main" val="2402088189"/>
                    </a:ext>
                  </a:extLst>
                </a:gridCol>
              </a:tblGrid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990763"/>
                  </a:ext>
                </a:extLst>
              </a:tr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Temperature &amp;  Soil Moisture sensor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</a:t>
                      </a: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48 + </a:t>
                      </a:r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31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91358"/>
                  </a:ext>
                </a:extLst>
              </a:tr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Relay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32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058773"/>
                  </a:ext>
                </a:extLst>
              </a:tr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ESP32 (Microcontroller)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</a:t>
                      </a: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305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71201"/>
                  </a:ext>
                </a:extLst>
              </a:tr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Others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₹ 30</a:t>
                      </a:r>
                      <a:endParaRPr lang="en-IN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30966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2261" y="4832834"/>
            <a:ext cx="79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4522DAD4-045B-4B89-AFC8-AA21260C68B2}"/>
              </a:ext>
            </a:extLst>
          </p:cNvPr>
          <p:cNvGrpSpPr/>
          <p:nvPr/>
        </p:nvGrpSpPr>
        <p:grpSpPr>
          <a:xfrm>
            <a:off x="4157560" y="1388111"/>
            <a:ext cx="4508103" cy="2564582"/>
            <a:chOff x="-49072" y="1"/>
            <a:chExt cx="13061305" cy="7429152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197520E-9F82-46BB-ADF2-6A3B6C95ACAA}"/>
                </a:ext>
              </a:extLst>
            </p:cNvPr>
            <p:cNvSpPr/>
            <p:nvPr/>
          </p:nvSpPr>
          <p:spPr>
            <a:xfrm>
              <a:off x="570042" y="1"/>
              <a:ext cx="12442191" cy="6971029"/>
            </a:xfrm>
            <a:custGeom>
              <a:avLst/>
              <a:gdLst/>
              <a:ahLst/>
              <a:cxnLst/>
              <a:rect l="l" t="t" r="r" b="b"/>
              <a:pathLst>
                <a:path w="12442190" h="6971030">
                  <a:moveTo>
                    <a:pt x="0" y="0"/>
                  </a:moveTo>
                  <a:lnTo>
                    <a:pt x="12442190" y="0"/>
                  </a:lnTo>
                  <a:lnTo>
                    <a:pt x="12442190" y="6971030"/>
                  </a:lnTo>
                  <a:lnTo>
                    <a:pt x="0" y="6971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FF4B9A1-469F-4A40-82AD-FCE826AC8466}"/>
                </a:ext>
              </a:extLst>
            </p:cNvPr>
            <p:cNvSpPr/>
            <p:nvPr/>
          </p:nvSpPr>
          <p:spPr>
            <a:xfrm>
              <a:off x="8813561" y="730742"/>
              <a:ext cx="1527810" cy="1527810"/>
            </a:xfrm>
            <a:custGeom>
              <a:avLst/>
              <a:gdLst/>
              <a:ahLst/>
              <a:cxnLst/>
              <a:rect l="l" t="t" r="r" b="b"/>
              <a:pathLst>
                <a:path w="1527810" h="1527810">
                  <a:moveTo>
                    <a:pt x="0" y="0"/>
                  </a:moveTo>
                  <a:lnTo>
                    <a:pt x="1527810" y="0"/>
                  </a:lnTo>
                  <a:lnTo>
                    <a:pt x="1527810" y="1527810"/>
                  </a:lnTo>
                  <a:lnTo>
                    <a:pt x="0" y="152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40C5F509-95C7-47B3-AF47-FB59387AC318}"/>
                </a:ext>
              </a:extLst>
            </p:cNvPr>
            <p:cNvSpPr txBox="1"/>
            <p:nvPr/>
          </p:nvSpPr>
          <p:spPr>
            <a:xfrm>
              <a:off x="8935062" y="1110080"/>
              <a:ext cx="1284808" cy="662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2"/>
                </a:lnSpc>
              </a:pPr>
              <a:r>
                <a:rPr lang="en-US" sz="825" spc="-1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Drip Irrigation </a:t>
              </a: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D530634-418B-485F-9981-13A4D8E394A5}"/>
                </a:ext>
              </a:extLst>
            </p:cNvPr>
            <p:cNvSpPr/>
            <p:nvPr/>
          </p:nvSpPr>
          <p:spPr>
            <a:xfrm>
              <a:off x="2431612" y="4041002"/>
              <a:ext cx="1636916" cy="1636916"/>
            </a:xfrm>
            <a:custGeom>
              <a:avLst/>
              <a:gdLst/>
              <a:ahLst/>
              <a:cxnLst/>
              <a:rect l="l" t="t" r="r" b="b"/>
              <a:pathLst>
                <a:path w="1636916" h="1636916">
                  <a:moveTo>
                    <a:pt x="0" y="0"/>
                  </a:moveTo>
                  <a:lnTo>
                    <a:pt x="1636916" y="0"/>
                  </a:lnTo>
                  <a:lnTo>
                    <a:pt x="1636916" y="1636916"/>
                  </a:lnTo>
                  <a:lnTo>
                    <a:pt x="0" y="1636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831040E4-A467-43F7-9831-DB93E3FEBBDA}"/>
                </a:ext>
              </a:extLst>
            </p:cNvPr>
            <p:cNvSpPr txBox="1"/>
            <p:nvPr/>
          </p:nvSpPr>
          <p:spPr>
            <a:xfrm>
              <a:off x="2383910" y="4519736"/>
              <a:ext cx="1732320" cy="662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"/>
                </a:lnSpc>
              </a:pPr>
              <a:r>
                <a:rPr lang="en-US" sz="825" spc="-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Traditional Irrigation </a:t>
              </a: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E8E1D74-AE80-4367-B2BF-43DAE656E20D}"/>
                </a:ext>
              </a:extLst>
            </p:cNvPr>
            <p:cNvSpPr/>
            <p:nvPr/>
          </p:nvSpPr>
          <p:spPr>
            <a:xfrm>
              <a:off x="5598929" y="2513192"/>
              <a:ext cx="1527810" cy="1527810"/>
            </a:xfrm>
            <a:custGeom>
              <a:avLst/>
              <a:gdLst/>
              <a:ahLst/>
              <a:cxnLst/>
              <a:rect l="l" t="t" r="r" b="b"/>
              <a:pathLst>
                <a:path w="1527810" h="1527810">
                  <a:moveTo>
                    <a:pt x="0" y="0"/>
                  </a:moveTo>
                  <a:lnTo>
                    <a:pt x="1527810" y="0"/>
                  </a:lnTo>
                  <a:lnTo>
                    <a:pt x="1527810" y="1527810"/>
                  </a:lnTo>
                  <a:lnTo>
                    <a:pt x="0" y="152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713FC3E4-43C4-4DDC-BF5C-45F9091F0FFD}"/>
                </a:ext>
              </a:extLst>
            </p:cNvPr>
            <p:cNvSpPr txBox="1"/>
            <p:nvPr/>
          </p:nvSpPr>
          <p:spPr>
            <a:xfrm>
              <a:off x="5717838" y="2908085"/>
              <a:ext cx="1289992" cy="662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"/>
                </a:lnSpc>
              </a:pPr>
              <a:r>
                <a:rPr lang="en-US" sz="825" spc="-8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Sprinkler System</a:t>
              </a: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691C96BB-1F22-4E84-B275-92A99020CEB6}"/>
                </a:ext>
              </a:extLst>
            </p:cNvPr>
            <p:cNvSpPr txBox="1"/>
            <p:nvPr/>
          </p:nvSpPr>
          <p:spPr>
            <a:xfrm>
              <a:off x="3171938" y="894176"/>
              <a:ext cx="1888579" cy="194305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23"/>
                </a:lnSpc>
              </a:pPr>
              <a:endParaRPr sz="675"/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FD176D01-8DD7-4079-B9CB-9B58491F7B0B}"/>
                </a:ext>
              </a:extLst>
            </p:cNvPr>
            <p:cNvSpPr txBox="1"/>
            <p:nvPr/>
          </p:nvSpPr>
          <p:spPr>
            <a:xfrm>
              <a:off x="1530970" y="7057665"/>
              <a:ext cx="1506261" cy="3038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20"/>
                </a:lnSpc>
              </a:pPr>
              <a:r>
                <a:rPr lang="en-US" sz="800" spc="-8" dirty="0">
                  <a:solidFill>
                    <a:srgbClr val="00BF63"/>
                  </a:solidFill>
                  <a:latin typeface="Poppins"/>
                  <a:ea typeface="Poppins"/>
                  <a:cs typeface="Poppins"/>
                  <a:sym typeface="Poppins"/>
                </a:rPr>
                <a:t>Affordable</a:t>
              </a:r>
            </a:p>
          </p:txBody>
        </p:sp>
        <p:sp>
          <p:nvSpPr>
            <p:cNvPr id="29" name="TextBox 23">
              <a:extLst>
                <a:ext uri="{FF2B5EF4-FFF2-40B4-BE49-F238E27FC236}">
                  <a16:creationId xmlns:a16="http://schemas.microsoft.com/office/drawing/2014/main" id="{D22FC596-A57E-4829-BF13-053E6416BF43}"/>
                </a:ext>
              </a:extLst>
            </p:cNvPr>
            <p:cNvSpPr txBox="1"/>
            <p:nvPr/>
          </p:nvSpPr>
          <p:spPr>
            <a:xfrm>
              <a:off x="10351377" y="7057668"/>
              <a:ext cx="2336965" cy="3038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20"/>
                </a:lnSpc>
              </a:pPr>
              <a:r>
                <a:rPr lang="en-US" sz="800" spc="-8" dirty="0">
                  <a:solidFill>
                    <a:srgbClr val="00BF63"/>
                  </a:solidFill>
                  <a:latin typeface="Poppins"/>
                  <a:ea typeface="Poppins"/>
                  <a:cs typeface="Poppins"/>
                  <a:sym typeface="Poppins"/>
                </a:rPr>
                <a:t>High Upfront Cost</a:t>
              </a:r>
            </a:p>
          </p:txBody>
        </p:sp>
        <p:sp>
          <p:nvSpPr>
            <p:cNvPr id="30" name="TextBox 24">
              <a:extLst>
                <a:ext uri="{FF2B5EF4-FFF2-40B4-BE49-F238E27FC236}">
                  <a16:creationId xmlns:a16="http://schemas.microsoft.com/office/drawing/2014/main" id="{1BD43809-5D00-4678-82B2-B44D831D4E98}"/>
                </a:ext>
              </a:extLst>
            </p:cNvPr>
            <p:cNvSpPr txBox="1"/>
            <p:nvPr/>
          </p:nvSpPr>
          <p:spPr>
            <a:xfrm rot="16200000">
              <a:off x="-38257" y="5929805"/>
              <a:ext cx="651818" cy="304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20"/>
                </a:lnSpc>
              </a:pPr>
              <a:r>
                <a:rPr lang="en-US" sz="800" spc="-19" dirty="0">
                  <a:solidFill>
                    <a:srgbClr val="00BF63"/>
                  </a:solidFill>
                  <a:latin typeface="Poppins"/>
                  <a:ea typeface="Poppins"/>
                  <a:cs typeface="Poppins"/>
                  <a:sym typeface="Poppins"/>
                </a:rPr>
                <a:t>Low</a:t>
              </a:r>
            </a:p>
          </p:txBody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095DE155-0ED8-4DCE-BAE5-BCBD8912734E}"/>
                </a:ext>
              </a:extLst>
            </p:cNvPr>
            <p:cNvSpPr txBox="1"/>
            <p:nvPr/>
          </p:nvSpPr>
          <p:spPr>
            <a:xfrm rot="16200000">
              <a:off x="29549" y="737030"/>
              <a:ext cx="651815" cy="304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20"/>
                </a:lnSpc>
              </a:pPr>
              <a:r>
                <a:rPr lang="en-US" sz="800" spc="-15" dirty="0">
                  <a:solidFill>
                    <a:srgbClr val="00BF63"/>
                  </a:solidFill>
                  <a:latin typeface="Poppins"/>
                  <a:ea typeface="Poppins"/>
                  <a:cs typeface="Poppins"/>
                  <a:sym typeface="Poppins"/>
                </a:rPr>
                <a:t>High</a:t>
              </a:r>
            </a:p>
          </p:txBody>
        </p:sp>
        <p:grpSp>
          <p:nvGrpSpPr>
            <p:cNvPr id="32" name="Group 26">
              <a:extLst>
                <a:ext uri="{FF2B5EF4-FFF2-40B4-BE49-F238E27FC236}">
                  <a16:creationId xmlns:a16="http://schemas.microsoft.com/office/drawing/2014/main" id="{89701E06-B3F7-40E4-B319-3F8808AB4403}"/>
                </a:ext>
              </a:extLst>
            </p:cNvPr>
            <p:cNvGrpSpPr/>
            <p:nvPr/>
          </p:nvGrpSpPr>
          <p:grpSpPr>
            <a:xfrm>
              <a:off x="5920069" y="568018"/>
              <a:ext cx="1742138" cy="1742138"/>
              <a:chOff x="0" y="0"/>
              <a:chExt cx="812800" cy="812800"/>
            </a:xfrm>
          </p:grpSpPr>
          <p:sp>
            <p:nvSpPr>
              <p:cNvPr id="36" name="Freeform 27">
                <a:extLst>
                  <a:ext uri="{FF2B5EF4-FFF2-40B4-BE49-F238E27FC236}">
                    <a16:creationId xmlns:a16="http://schemas.microsoft.com/office/drawing/2014/main" id="{0FC78F5A-4F82-4531-9FB7-9AC40039F86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074"/>
              </a:solidFill>
            </p:spPr>
          </p:sp>
          <p:sp>
            <p:nvSpPr>
              <p:cNvPr id="37" name="TextBox 28">
                <a:extLst>
                  <a:ext uri="{FF2B5EF4-FFF2-40B4-BE49-F238E27FC236}">
                    <a16:creationId xmlns:a16="http://schemas.microsoft.com/office/drawing/2014/main" id="{5A82127B-4EA1-4D32-8E7E-2D42D15B1806}"/>
                  </a:ext>
                </a:extLst>
              </p:cNvPr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323"/>
                  </a:lnSpc>
                </a:pPr>
                <a:endParaRPr sz="675"/>
              </a:p>
            </p:txBody>
          </p:sp>
        </p:grp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7CD6B47D-DC4F-4457-81DB-1E8465711305}"/>
                </a:ext>
              </a:extLst>
            </p:cNvPr>
            <p:cNvSpPr txBox="1"/>
            <p:nvPr/>
          </p:nvSpPr>
          <p:spPr>
            <a:xfrm>
              <a:off x="6327940" y="1195984"/>
              <a:ext cx="926400" cy="415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0"/>
                </a:lnSpc>
              </a:pPr>
              <a:r>
                <a:rPr lang="en-US" sz="1050" spc="-15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Irrigo</a:t>
              </a:r>
            </a:p>
          </p:txBody>
        </p:sp>
        <p:sp>
          <p:nvSpPr>
            <p:cNvPr id="34" name="TextBox 30">
              <a:extLst>
                <a:ext uri="{FF2B5EF4-FFF2-40B4-BE49-F238E27FC236}">
                  <a16:creationId xmlns:a16="http://schemas.microsoft.com/office/drawing/2014/main" id="{37BA099C-C767-4464-8AED-33B4E0B8AA6B}"/>
                </a:ext>
              </a:extLst>
            </p:cNvPr>
            <p:cNvSpPr txBox="1"/>
            <p:nvPr/>
          </p:nvSpPr>
          <p:spPr>
            <a:xfrm>
              <a:off x="6261871" y="7057664"/>
              <a:ext cx="1400335" cy="371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90"/>
                </a:lnSpc>
              </a:pPr>
              <a:r>
                <a:rPr lang="en-US" sz="1000" b="1" spc="45" dirty="0">
                  <a:solidFill>
                    <a:srgbClr val="0070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Cost</a:t>
              </a:r>
            </a:p>
          </p:txBody>
        </p:sp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12EA22F8-5926-46C7-A357-EF9E24D9842A}"/>
                </a:ext>
              </a:extLst>
            </p:cNvPr>
            <p:cNvSpPr txBox="1"/>
            <p:nvPr/>
          </p:nvSpPr>
          <p:spPr>
            <a:xfrm rot="16200000">
              <a:off x="-1122577" y="3276111"/>
              <a:ext cx="2565823" cy="41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"/>
                </a:lnSpc>
              </a:pPr>
              <a:r>
                <a:rPr lang="en-US" sz="1000" b="1" dirty="0">
                  <a:solidFill>
                    <a:srgbClr val="0070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Efficiency 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FEF14C5-1EF6-40E3-8F49-E12545C069C3}"/>
              </a:ext>
            </a:extLst>
          </p:cNvPr>
          <p:cNvSpPr/>
          <p:nvPr/>
        </p:nvSpPr>
        <p:spPr>
          <a:xfrm>
            <a:off x="348000" y="970455"/>
            <a:ext cx="7880483" cy="325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en-US" sz="1400" b="1" dirty="0">
                <a:solidFill>
                  <a:srgbClr val="291A67"/>
                </a:solidFill>
                <a:latin typeface="Poppins Bold"/>
                <a:ea typeface="Poppins Bold"/>
                <a:cs typeface="Poppins Bold"/>
                <a:sym typeface="Poppins Bold"/>
              </a:rPr>
              <a:t>Positioning for Success: </a:t>
            </a:r>
            <a:r>
              <a:rPr lang="en-US" sz="1400" b="1" dirty="0" err="1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Irrigo’s</a:t>
            </a:r>
            <a:r>
              <a:rPr lang="en-US" sz="1400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 Place</a:t>
            </a:r>
            <a:r>
              <a:rPr lang="en-US" sz="1400" b="1" dirty="0">
                <a:solidFill>
                  <a:srgbClr val="5F3DF5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400" b="1" dirty="0">
                <a:solidFill>
                  <a:srgbClr val="291A67"/>
                </a:solidFill>
                <a:latin typeface="Poppins Bold"/>
                <a:ea typeface="Poppins Bold"/>
                <a:cs typeface="Poppins Bold"/>
                <a:sym typeface="Poppins Bold"/>
              </a:rPr>
              <a:t>in the Indian Irrigation Automation 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FFE5A-B586-440D-AF79-E9ECB9249AED}"/>
              </a:ext>
            </a:extLst>
          </p:cNvPr>
          <p:cNvSpPr txBox="1"/>
          <p:nvPr/>
        </p:nvSpPr>
        <p:spPr>
          <a:xfrm>
            <a:off x="849654" y="3462809"/>
            <a:ext cx="248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Total Expenses :	             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₹ 446 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DF416E-F56F-48BD-8DDE-FFB4D2DC69A8}"/>
              </a:ext>
            </a:extLst>
          </p:cNvPr>
          <p:cNvSpPr/>
          <p:nvPr/>
        </p:nvSpPr>
        <p:spPr>
          <a:xfrm>
            <a:off x="5314265" y="1730513"/>
            <a:ext cx="676001" cy="6710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51CDF-CA90-49C4-89D8-A06FC40B89D7}"/>
              </a:ext>
            </a:extLst>
          </p:cNvPr>
          <p:cNvSpPr/>
          <p:nvPr/>
        </p:nvSpPr>
        <p:spPr>
          <a:xfrm>
            <a:off x="348001" y="4202415"/>
            <a:ext cx="85343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By integrating NPK sensors along with DHT11 and soil moisture sensors, farmers can monitor soil nutrient levels (Nitrogen, Phosphorus, Potassium) in real-time, optimizing fertilization for better crop yields. This combination enables more precise, data-driven decisions on soil health, resulting in healthier crops, improved productivity, and reduced fertilizer wastage, promoting sustainable agriculture.</a:t>
            </a:r>
          </a:p>
        </p:txBody>
      </p:sp>
    </p:spTree>
    <p:extLst>
      <p:ext uri="{BB962C8B-B14F-4D97-AF65-F5344CB8AC3E}">
        <p14:creationId xmlns:p14="http://schemas.microsoft.com/office/powerpoint/2010/main" val="16546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Assumptions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700843B-635B-419A-8475-13958933C9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571" y="1024516"/>
            <a:ext cx="7976427" cy="328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cost estimates are based on current market prices of DHT11, soil moisture, and NPK sensors for small-scale agricultural use.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Industry-grade sensors may vary in price depending on durability, accuracy, and brand.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This project is designed with a focus on a single crop type for demonstration purposes.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Soil moisture levels are assumed to be consistent across a specific location, which may not account for micro-variations.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Sensor placement and environmental factors are considered ideal for accurate data collection.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 accuracy is assumed to be consistent across various environmental conditions for sensor readings.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IoT system will be compatible with common microcontrollers (e.g., ESP32). </a:t>
            </a:r>
          </a:p>
        </p:txBody>
      </p:sp>
    </p:spTree>
    <p:extLst>
      <p:ext uri="{BB962C8B-B14F-4D97-AF65-F5344CB8AC3E}">
        <p14:creationId xmlns:p14="http://schemas.microsoft.com/office/powerpoint/2010/main" val="111092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500" dirty="0" err="1"/>
              <a:t>Lakhiar</a:t>
            </a:r>
            <a:r>
              <a:rPr lang="en-IN" sz="1500" dirty="0"/>
              <a:t>, I. A., Yan, H., Zhang, C., Wang, G., He, B., Hao, B., Han, Y., Wang, B., Bao, R., Syed, T. N., </a:t>
            </a:r>
            <a:r>
              <a:rPr lang="en-IN" sz="1500" dirty="0" err="1"/>
              <a:t>Chauhdary</a:t>
            </a:r>
            <a:r>
              <a:rPr lang="en-IN" sz="1500" dirty="0"/>
              <a:t>, J. N., &amp; </a:t>
            </a:r>
            <a:r>
              <a:rPr lang="en-IN" sz="1500" dirty="0" err="1"/>
              <a:t>Rakibuzzaman</a:t>
            </a:r>
            <a:r>
              <a:rPr lang="en-IN" sz="1500" dirty="0"/>
              <a:t>, M. (2024). A review of precision irrigation water-saving technology under changing climate for enhancing water use efficiency, crop yield, and environmental footprints. </a:t>
            </a:r>
            <a:r>
              <a:rPr lang="en-IN" sz="1500" i="1" dirty="0"/>
              <a:t>Agriculture</a:t>
            </a:r>
            <a:r>
              <a:rPr lang="en-IN" sz="1500" dirty="0"/>
              <a:t>, </a:t>
            </a:r>
            <a:r>
              <a:rPr lang="en-IN" sz="1500" i="1" dirty="0"/>
              <a:t>14</a:t>
            </a:r>
            <a:r>
              <a:rPr lang="en-IN" sz="1500" dirty="0"/>
              <a:t>(7), 1141. https://doi.org/10.3390/agriculture14071141</a:t>
            </a:r>
            <a:endParaRPr lang="en-US" sz="1500" dirty="0"/>
          </a:p>
          <a:p>
            <a:r>
              <a:rPr lang="en-IN" sz="1500" dirty="0"/>
              <a:t>https://www.researchgate.net/publication/319501869_Automated_Irrigation_System_using_Weather_Prediction_for_Efficient_Usage_of_Water_Resources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261" y="4832834"/>
            <a:ext cx="79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0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1926-8347-0832-CC55-85B7EB88C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82DC9-A059-3A89-D07A-1E2C858B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3200" b="1" dirty="0"/>
          </a:p>
          <a:p>
            <a:pPr marL="0" indent="0" algn="ctr">
              <a:buNone/>
            </a:pPr>
            <a:endParaRPr lang="en-IN" sz="3200" b="1" dirty="0"/>
          </a:p>
          <a:p>
            <a:pPr marL="0" indent="0" algn="ctr">
              <a:buNone/>
            </a:pPr>
            <a:r>
              <a:rPr lang="en-IN" sz="3200" b="1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50223-9B5B-2C83-18AF-0CCE3AF84943}"/>
              </a:ext>
            </a:extLst>
          </p:cNvPr>
          <p:cNvSpPr txBox="1"/>
          <p:nvPr/>
        </p:nvSpPr>
        <p:spPr>
          <a:xfrm>
            <a:off x="542261" y="4832834"/>
            <a:ext cx="79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6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8BB2C-A1B6-E0CA-931B-85269A82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7D8E800-CA81-B4A4-8B9B-AEA1D1A5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CB94465B-6B0D-5A25-62D1-F11B31705B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23" y="684657"/>
            <a:ext cx="3528392" cy="288032"/>
          </a:xfrm>
        </p:spPr>
        <p:txBody>
          <a:bodyPr/>
          <a:lstStyle/>
          <a:p>
            <a:r>
              <a:rPr lang="en-IN" dirty="0"/>
              <a:t>Challenge Statement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4C5B55BB-8F28-A052-FE6A-44E085737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023" y="1104436"/>
            <a:ext cx="3528392" cy="288032"/>
          </a:xfrm>
        </p:spPr>
        <p:txBody>
          <a:bodyPr/>
          <a:lstStyle/>
          <a:p>
            <a:r>
              <a:rPr lang="en-IN" dirty="0"/>
              <a:t>Concept of the Solution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610BAA00-C200-CC3D-FF4F-1E627CA16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5023" y="1524215"/>
            <a:ext cx="3528392" cy="288032"/>
          </a:xfrm>
        </p:spPr>
        <p:txBody>
          <a:bodyPr/>
          <a:lstStyle/>
          <a:p>
            <a:r>
              <a:rPr lang="en-IN" dirty="0"/>
              <a:t>Novelty / Scope of Solution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B01A9A8-48C8-A2DA-D334-8DED5D4011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023" y="1940052"/>
            <a:ext cx="3528392" cy="288032"/>
          </a:xfrm>
        </p:spPr>
        <p:txBody>
          <a:bodyPr/>
          <a:lstStyle/>
          <a:p>
            <a:r>
              <a:rPr lang="en-IN" dirty="0"/>
              <a:t>Pros and Cons of the solution</a:t>
            </a: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3E7E46B7-E9BE-139D-DC38-1D8B8B357E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5023" y="2350532"/>
            <a:ext cx="3528392" cy="288032"/>
          </a:xfrm>
        </p:spPr>
        <p:txBody>
          <a:bodyPr/>
          <a:lstStyle/>
          <a:p>
            <a:r>
              <a:rPr lang="en-IN" dirty="0"/>
              <a:t>Technical Description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D606263F-903E-0EB5-2DE3-798DF0FE24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023" y="2766369"/>
            <a:ext cx="3528392" cy="288032"/>
          </a:xfrm>
        </p:spPr>
        <p:txBody>
          <a:bodyPr/>
          <a:lstStyle/>
          <a:p>
            <a:r>
              <a:rPr lang="en-IN" dirty="0"/>
              <a:t>Implementation Plan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3C372D3F-4139-166A-4347-945E07CAF4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5023" y="3182206"/>
            <a:ext cx="3528392" cy="288032"/>
          </a:xfrm>
        </p:spPr>
        <p:txBody>
          <a:bodyPr/>
          <a:lstStyle/>
          <a:p>
            <a:r>
              <a:rPr lang="en-IN" dirty="0"/>
              <a:t>Validation/Testing/Analysis</a:t>
            </a:r>
          </a:p>
        </p:txBody>
      </p:sp>
      <p:sp>
        <p:nvSpPr>
          <p:cNvPr id="101" name="Text Placeholder 93">
            <a:extLst>
              <a:ext uri="{FF2B5EF4-FFF2-40B4-BE49-F238E27FC236}">
                <a16:creationId xmlns:a16="http://schemas.microsoft.com/office/drawing/2014/main" id="{A2E7FB0D-3BC4-C2EC-81B5-A362F39D013A}"/>
              </a:ext>
            </a:extLst>
          </p:cNvPr>
          <p:cNvSpPr txBox="1">
            <a:spLocks/>
          </p:cNvSpPr>
          <p:nvPr/>
        </p:nvSpPr>
        <p:spPr bwMode="gray">
          <a:xfrm>
            <a:off x="545023" y="359804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vert="horz" lIns="36000" tIns="72000" rIns="36000" bIns="36000" rtlCol="0" anchor="ctr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lang="en-US"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5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Cost Estimate</a:t>
            </a:r>
          </a:p>
        </p:txBody>
      </p:sp>
      <p:sp>
        <p:nvSpPr>
          <p:cNvPr id="102" name="Text Placeholder 95">
            <a:extLst>
              <a:ext uri="{FF2B5EF4-FFF2-40B4-BE49-F238E27FC236}">
                <a16:creationId xmlns:a16="http://schemas.microsoft.com/office/drawing/2014/main" id="{3B0BAEAD-06AD-205C-4B4F-9B17A8C3EBB0}"/>
              </a:ext>
            </a:extLst>
          </p:cNvPr>
          <p:cNvSpPr txBox="1">
            <a:spLocks/>
          </p:cNvSpPr>
          <p:nvPr/>
        </p:nvSpPr>
        <p:spPr bwMode="gray">
          <a:xfrm>
            <a:off x="545023" y="4009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vert="horz" lIns="36000" tIns="72000" rIns="36000" bIns="36000" rtlCol="0" anchor="ctr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lang="en-US"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5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Assumptions</a:t>
            </a:r>
          </a:p>
        </p:txBody>
      </p:sp>
      <p:sp>
        <p:nvSpPr>
          <p:cNvPr id="103" name="Text Placeholder 97">
            <a:extLst>
              <a:ext uri="{FF2B5EF4-FFF2-40B4-BE49-F238E27FC236}">
                <a16:creationId xmlns:a16="http://schemas.microsoft.com/office/drawing/2014/main" id="{6E457B29-3C77-B033-B149-89C4B13982C6}"/>
              </a:ext>
            </a:extLst>
          </p:cNvPr>
          <p:cNvSpPr txBox="1">
            <a:spLocks/>
          </p:cNvSpPr>
          <p:nvPr/>
        </p:nvSpPr>
        <p:spPr bwMode="gray">
          <a:xfrm>
            <a:off x="545023" y="442016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vert="horz" lIns="36000" tIns="72000" rIns="36000" bIns="36000" rtlCol="0" anchor="ctr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lang="en-US"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5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8277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830"/>
            <a:ext cx="8534400" cy="878400"/>
          </a:xfrm>
        </p:spPr>
        <p:txBody>
          <a:bodyPr/>
          <a:lstStyle/>
          <a:p>
            <a:r>
              <a:rPr lang="en-IN" dirty="0"/>
              <a:t>Challenge Statement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8FFFC-548B-48FF-BB44-D58BEB04B907}"/>
              </a:ext>
            </a:extLst>
          </p:cNvPr>
          <p:cNvGrpSpPr/>
          <p:nvPr/>
        </p:nvGrpSpPr>
        <p:grpSpPr>
          <a:xfrm>
            <a:off x="2494755" y="768625"/>
            <a:ext cx="4060312" cy="4060312"/>
            <a:chOff x="2541843" y="541593"/>
            <a:chExt cx="4060312" cy="4060312"/>
          </a:xfrm>
        </p:grpSpPr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08ABD78F-1136-41FD-B8BD-2ECB331FAAE8}"/>
                </a:ext>
              </a:extLst>
            </p:cNvPr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3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590F2FA8-4A34-4899-8AF4-B7E740269AFC}"/>
                </a:ext>
              </a:extLst>
            </p:cNvPr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33927"/>
                <a:satOff val="-27185"/>
                <a:lumOff val="6405"/>
                <a:alphaOff val="0"/>
              </a:schemeClr>
            </a:fillRef>
            <a:effectRef idx="3">
              <a:schemeClr val="accent4">
                <a:hueOff val="6533927"/>
                <a:satOff val="-27185"/>
                <a:lumOff val="640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B6C43F51-4729-4AC8-B7A4-C091F18B51F6}"/>
                </a:ext>
              </a:extLst>
            </p:cNvPr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266964"/>
                <a:satOff val="-13592"/>
                <a:lumOff val="3203"/>
                <a:alphaOff val="0"/>
              </a:schemeClr>
            </a:fillRef>
            <a:effectRef idx="3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2485B052-64F1-4F44-AEBC-1C30FF78D4B7}"/>
                </a:ext>
              </a:extLst>
            </p:cNvPr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8B20CD-FEC0-46B1-BFCC-ED9359EC63CF}"/>
                </a:ext>
              </a:extLst>
            </p:cNvPr>
            <p:cNvSpPr/>
            <p:nvPr/>
          </p:nvSpPr>
          <p:spPr>
            <a:xfrm>
              <a:off x="3852416" y="1852166"/>
              <a:ext cx="1439167" cy="1439167"/>
            </a:xfrm>
            <a:custGeom>
              <a:avLst/>
              <a:gdLst>
                <a:gd name="connsiteX0" fmla="*/ 0 w 1439167"/>
                <a:gd name="connsiteY0" fmla="*/ 719584 h 1439167"/>
                <a:gd name="connsiteX1" fmla="*/ 719584 w 1439167"/>
                <a:gd name="connsiteY1" fmla="*/ 0 h 1439167"/>
                <a:gd name="connsiteX2" fmla="*/ 1439168 w 1439167"/>
                <a:gd name="connsiteY2" fmla="*/ 719584 h 1439167"/>
                <a:gd name="connsiteX3" fmla="*/ 719584 w 1439167"/>
                <a:gd name="connsiteY3" fmla="*/ 1439168 h 1439167"/>
                <a:gd name="connsiteX4" fmla="*/ 0 w 1439167"/>
                <a:gd name="connsiteY4" fmla="*/ 719584 h 143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67" h="1439167">
                  <a:moveTo>
                    <a:pt x="0" y="719584"/>
                  </a:moveTo>
                  <a:cubicBezTo>
                    <a:pt x="0" y="322169"/>
                    <a:pt x="322169" y="0"/>
                    <a:pt x="719584" y="0"/>
                  </a:cubicBezTo>
                  <a:cubicBezTo>
                    <a:pt x="1116999" y="0"/>
                    <a:pt x="1439168" y="322169"/>
                    <a:pt x="1439168" y="719584"/>
                  </a:cubicBezTo>
                  <a:cubicBezTo>
                    <a:pt x="1439168" y="1116999"/>
                    <a:pt x="1116999" y="1439168"/>
                    <a:pt x="719584" y="1439168"/>
                  </a:cubicBezTo>
                  <a:cubicBezTo>
                    <a:pt x="322169" y="1439168"/>
                    <a:pt x="0" y="1116999"/>
                    <a:pt x="0" y="719584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1401" tIns="251401" rIns="251401" bIns="25140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2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E5634EF-7541-4FCC-BAE4-1C4FA8559B72}"/>
                </a:ext>
              </a:extLst>
            </p:cNvPr>
            <p:cNvSpPr/>
            <p:nvPr/>
          </p:nvSpPr>
          <p:spPr>
            <a:xfrm>
              <a:off x="4068291" y="541593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2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6DFD48-E358-49DB-A56F-F8880B2C7D54}"/>
                </a:ext>
              </a:extLst>
            </p:cNvPr>
            <p:cNvSpPr/>
            <p:nvPr/>
          </p:nvSpPr>
          <p:spPr>
            <a:xfrm>
              <a:off x="5594738" y="206804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266964"/>
                <a:satOff val="-13592"/>
                <a:lumOff val="3203"/>
                <a:alphaOff val="0"/>
              </a:schemeClr>
            </a:fillRef>
            <a:effectRef idx="3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200" kern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944558-1AD1-424F-9375-985EBD5CD860}"/>
                </a:ext>
              </a:extLst>
            </p:cNvPr>
            <p:cNvSpPr/>
            <p:nvPr/>
          </p:nvSpPr>
          <p:spPr>
            <a:xfrm>
              <a:off x="4068291" y="3594488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33927"/>
                <a:satOff val="-27185"/>
                <a:lumOff val="6405"/>
                <a:alphaOff val="0"/>
              </a:schemeClr>
            </a:fillRef>
            <a:effectRef idx="3">
              <a:schemeClr val="accent4">
                <a:hueOff val="6533927"/>
                <a:satOff val="-27185"/>
                <a:lumOff val="640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200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930E07-5B9B-4127-A825-BF480654AC70}"/>
                </a:ext>
              </a:extLst>
            </p:cNvPr>
            <p:cNvSpPr/>
            <p:nvPr/>
          </p:nvSpPr>
          <p:spPr>
            <a:xfrm>
              <a:off x="2541843" y="206804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3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200" kern="1200" dirty="0"/>
            </a:p>
          </p:txBody>
        </p:sp>
      </p:grpSp>
      <p:pic>
        <p:nvPicPr>
          <p:cNvPr id="27" name="Picture 5" descr="Rural concept with river and field">
            <a:extLst>
              <a:ext uri="{FF2B5EF4-FFF2-40B4-BE49-F238E27FC236}">
                <a16:creationId xmlns:a16="http://schemas.microsoft.com/office/drawing/2014/main" id="{1BB9BF17-3CEB-4FA8-926F-CFB1E2DCC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42" y="723455"/>
            <a:ext cx="1057287" cy="1053211"/>
          </a:xfrm>
          <a:prstGeom prst="ellipse">
            <a:avLst/>
          </a:prstGeom>
          <a:solidFill>
            <a:schemeClr val="accent6"/>
          </a:solidFill>
          <a:ln>
            <a:solidFill>
              <a:srgbClr val="FD6803"/>
            </a:solidFill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29" name="Picture 7" descr="https://encrypted-tbn0.gstatic.com/images?q=tbn:ANd9GcQ0K1sZ24iRpAjBewOqdsk6XC07Tx0K7a-kh--0DqcSEsauh02L">
            <a:extLst>
              <a:ext uri="{FF2B5EF4-FFF2-40B4-BE49-F238E27FC236}">
                <a16:creationId xmlns:a16="http://schemas.microsoft.com/office/drawing/2014/main" id="{F4F713DF-76F8-4749-9F93-9C189A765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3" r="25181"/>
          <a:stretch/>
        </p:blipFill>
        <p:spPr bwMode="auto">
          <a:xfrm>
            <a:off x="5521172" y="2269523"/>
            <a:ext cx="1060372" cy="105851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D6803"/>
            </a:solidFill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0" name="Picture 9" descr="Woman harvesting vegetables">
            <a:extLst>
              <a:ext uri="{FF2B5EF4-FFF2-40B4-BE49-F238E27FC236}">
                <a16:creationId xmlns:a16="http://schemas.microsoft.com/office/drawing/2014/main" id="{7ADA7E95-8B61-4EE0-AB95-50DB52072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203" y="3775358"/>
            <a:ext cx="1023783" cy="1099740"/>
          </a:xfrm>
          <a:prstGeom prst="ellipse">
            <a:avLst/>
          </a:prstGeom>
          <a:noFill/>
          <a:ln>
            <a:solidFill>
              <a:srgbClr val="FD680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148A7F-A34C-490E-8D38-7C33ED1D83FB}"/>
              </a:ext>
            </a:extLst>
          </p:cNvPr>
          <p:cNvSpPr/>
          <p:nvPr/>
        </p:nvSpPr>
        <p:spPr>
          <a:xfrm>
            <a:off x="4980746" y="677294"/>
            <a:ext cx="32507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highlight>
                  <a:srgbClr val="FFC729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Water Wastage in Agriculture </a:t>
            </a:r>
            <a:r>
              <a:rPr lang="en-US" sz="1400" dirty="0">
                <a:solidFill>
                  <a:schemeClr val="bg1"/>
                </a:solidFill>
                <a:highlight>
                  <a:srgbClr val="FFC729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Traditional irrigation methods often overuse water, leading to resource depletion and inefficiency.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791F03-F1C3-4E30-98C5-842CCA6D0DA0}"/>
              </a:ext>
            </a:extLst>
          </p:cNvPr>
          <p:cNvSpPr/>
          <p:nvPr/>
        </p:nvSpPr>
        <p:spPr>
          <a:xfrm>
            <a:off x="5850137" y="3371121"/>
            <a:ext cx="31944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highlight>
                  <a:srgbClr val="5DF11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Unpredictable Weather Conditions</a:t>
            </a:r>
            <a:r>
              <a:rPr lang="en-US" sz="1400" dirty="0">
                <a:solidFill>
                  <a:schemeClr val="bg1"/>
                </a:solidFill>
                <a:highlight>
                  <a:srgbClr val="5DF11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Sudden rainfall or dry spells cause crop damage due to improper irrigation planning.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3BC203-9D60-4D9E-AE2E-EBB80783359B}"/>
              </a:ext>
            </a:extLst>
          </p:cNvPr>
          <p:cNvSpPr/>
          <p:nvPr/>
        </p:nvSpPr>
        <p:spPr>
          <a:xfrm>
            <a:off x="904296" y="4156968"/>
            <a:ext cx="29538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highlight>
                  <a:srgbClr val="32E49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Lower Crop Yields &amp; High Costs </a:t>
            </a:r>
            <a:r>
              <a:rPr lang="en-US" sz="1400" dirty="0">
                <a:solidFill>
                  <a:schemeClr val="bg1"/>
                </a:solidFill>
                <a:highlight>
                  <a:srgbClr val="32E49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Inconsistent irrigation leads to poor crop growth, affecting productivity.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2B3EF6-26A2-4EC6-BEE4-D4A1DB56E78B}"/>
              </a:ext>
            </a:extLst>
          </p:cNvPr>
          <p:cNvSpPr/>
          <p:nvPr/>
        </p:nvSpPr>
        <p:spPr>
          <a:xfrm>
            <a:off x="198949" y="1416826"/>
            <a:ext cx="27283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highlight>
                  <a:srgbClr val="60A0DB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Lack of Smart Decision-Making</a:t>
            </a:r>
            <a:r>
              <a:rPr lang="en-US" sz="1400" dirty="0">
                <a:solidFill>
                  <a:schemeClr val="bg1"/>
                </a:solidFill>
                <a:highlight>
                  <a:srgbClr val="60A0DB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Farmers rely on manual or outdated irrigation techniques without real-time data insights.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A58F1-CDA7-4E61-A597-A452D3DFD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79" y="2269523"/>
            <a:ext cx="1049952" cy="1032967"/>
          </a:xfrm>
          <a:prstGeom prst="ellipse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E0BDC-A2BB-45D0-B5C0-E0D41E1BB8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08" y="2079199"/>
            <a:ext cx="1440688" cy="1482878"/>
          </a:xfrm>
          <a:prstGeom prst="ellipse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625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000" y="0"/>
            <a:ext cx="8534400" cy="878400"/>
          </a:xfrm>
        </p:spPr>
        <p:txBody>
          <a:bodyPr/>
          <a:lstStyle/>
          <a:p>
            <a:r>
              <a:rPr lang="en-IN" dirty="0"/>
              <a:t>Concept of the solution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514850" y="24638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46380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BDBB8B64-75D4-483B-97E6-2157B2FFE438}"/>
              </a:ext>
            </a:extLst>
          </p:cNvPr>
          <p:cNvSpPr/>
          <p:nvPr/>
        </p:nvSpPr>
        <p:spPr>
          <a:xfrm>
            <a:off x="412889" y="1095380"/>
            <a:ext cx="3082151" cy="726647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Real-Time</a:t>
            </a:r>
            <a:r>
              <a:rPr lang="en-US" sz="1300" b="1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Sensor Data</a:t>
            </a:r>
            <a:endParaRPr lang="en-IN" sz="1300" b="1" u="sng" dirty="0">
              <a:solidFill>
                <a:schemeClr val="tx1"/>
              </a:solidFill>
            </a:endParaRPr>
          </a:p>
          <a:p>
            <a:pPr lvl="0"/>
            <a:r>
              <a:rPr lang="en-US" sz="13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Collects soil moisture, temperature, and humidity to determine irrigation needs.</a:t>
            </a:r>
            <a:endParaRPr lang="en-IN" sz="1300" dirty="0">
              <a:solidFill>
                <a:schemeClr val="tx1"/>
              </a:solidFill>
            </a:endParaRP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A0FB1D44-3B4E-4CD3-B54C-8043ECA03333}"/>
              </a:ext>
            </a:extLst>
          </p:cNvPr>
          <p:cNvSpPr/>
          <p:nvPr/>
        </p:nvSpPr>
        <p:spPr>
          <a:xfrm>
            <a:off x="2193157" y="3700864"/>
            <a:ext cx="3082146" cy="865011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Automated Control System</a:t>
            </a:r>
            <a:endParaRPr lang="en-IN" sz="1300" u="sng" dirty="0"/>
          </a:p>
          <a:p>
            <a:pPr lvl="0">
              <a:buNone/>
            </a:pP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The system automatically manages irrigation, reducing manual effort for farmers</a:t>
            </a:r>
            <a:endParaRPr lang="en-IN" sz="1300" dirty="0"/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680CF4B2-2AB0-4180-82E9-43D45DF1560A}"/>
              </a:ext>
            </a:extLst>
          </p:cNvPr>
          <p:cNvSpPr/>
          <p:nvPr/>
        </p:nvSpPr>
        <p:spPr>
          <a:xfrm>
            <a:off x="3734230" y="1070472"/>
            <a:ext cx="3082151" cy="742048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AI-Based Decisions</a:t>
            </a:r>
            <a:r>
              <a:rPr lang="en-US" sz="1300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0"/>
            <a:r>
              <a:rPr lang="en-US" sz="13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predictive model analyzes sensor data to decide whether irrigation is required.</a:t>
            </a:r>
            <a:endParaRPr lang="en-IN" sz="1300" dirty="0">
              <a:solidFill>
                <a:schemeClr val="tx1"/>
              </a:solidFill>
            </a:endParaRP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CC68245C-9F1F-4A88-B285-12AD27195881}"/>
              </a:ext>
            </a:extLst>
          </p:cNvPr>
          <p:cNvSpPr/>
          <p:nvPr/>
        </p:nvSpPr>
        <p:spPr>
          <a:xfrm>
            <a:off x="347999" y="2242654"/>
            <a:ext cx="1564757" cy="2362237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Edge AI &amp; </a:t>
            </a:r>
            <a:r>
              <a:rPr lang="en-US" sz="1300" b="1" u="sng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LoRa</a:t>
            </a:r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0" algn="ctr">
              <a:buNone/>
            </a:pP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To enable offline machine learning predictions for real-time irrigation decisions without internet connectivity.</a:t>
            </a:r>
            <a:endParaRPr lang="en-IN" sz="13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D672EDD5-5EB0-4E40-90CF-6F0EAAECA2B6}"/>
              </a:ext>
            </a:extLst>
          </p:cNvPr>
          <p:cNvSpPr/>
          <p:nvPr/>
        </p:nvSpPr>
        <p:spPr>
          <a:xfrm>
            <a:off x="4192014" y="2242655"/>
            <a:ext cx="2635770" cy="1012797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Dynamic Irrigation Adjustment</a:t>
            </a:r>
            <a:endParaRPr lang="en-IN" sz="1300" b="1" u="sng" dirty="0"/>
          </a:p>
          <a:p>
            <a:pPr lvl="0"/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If rain is expected, irrigation is reduced to prevent overwatering and crop damage.</a:t>
            </a:r>
            <a:endParaRPr lang="en-IN" sz="1300" dirty="0"/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B7E743B0-B7DA-4AD9-939E-EFC912BD568F}"/>
              </a:ext>
            </a:extLst>
          </p:cNvPr>
          <p:cNvSpPr/>
          <p:nvPr/>
        </p:nvSpPr>
        <p:spPr>
          <a:xfrm>
            <a:off x="2284273" y="2248933"/>
            <a:ext cx="1679954" cy="1082048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Interactive UI</a:t>
            </a:r>
            <a:endParaRPr lang="en-IN" sz="1300" b="1" u="sng" dirty="0"/>
          </a:p>
          <a:p>
            <a:pPr lvl="0"/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Displays real-time data and irrigation decisions for easy monitoring.</a:t>
            </a:r>
            <a:endParaRPr lang="en-IN" sz="1300" dirty="0"/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6A5EB5D5-DF48-4960-9558-391701655527}"/>
              </a:ext>
            </a:extLst>
          </p:cNvPr>
          <p:cNvSpPr/>
          <p:nvPr/>
        </p:nvSpPr>
        <p:spPr>
          <a:xfrm>
            <a:off x="7055571" y="1070472"/>
            <a:ext cx="1763308" cy="2178201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Weather-Aware Optimization Model</a:t>
            </a:r>
          </a:p>
          <a:p>
            <a:pPr lvl="0" algn="ctr"/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AI model predicts rainfall and adjusts irrigation accordingly to save water.</a:t>
            </a:r>
            <a:endParaRPr lang="en-IN" sz="13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2BAF8B-3832-4107-B7AF-50B8FECD6473}"/>
              </a:ext>
            </a:extLst>
          </p:cNvPr>
          <p:cNvCxnSpPr>
            <a:cxnSpLocks/>
          </p:cNvCxnSpPr>
          <p:nvPr/>
        </p:nvCxnSpPr>
        <p:spPr>
          <a:xfrm flipH="1">
            <a:off x="6815970" y="1400939"/>
            <a:ext cx="239601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B2D169FD-6ADC-4CC1-8D44-E3B7572AFCAD}"/>
              </a:ext>
            </a:extLst>
          </p:cNvPr>
          <p:cNvSpPr/>
          <p:nvPr/>
        </p:nvSpPr>
        <p:spPr>
          <a:xfrm>
            <a:off x="5613174" y="3685587"/>
            <a:ext cx="3082146" cy="865011"/>
          </a:xfrm>
          <a:prstGeom prst="round2Diag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3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Water Conservation &amp; Crop Yield</a:t>
            </a:r>
            <a:endParaRPr lang="en-IN" sz="1300" b="1" u="sng" dirty="0"/>
          </a:p>
          <a:p>
            <a:pPr lvl="0"/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Saves water, optimizes irrigation schedules, and enhances crop health.</a:t>
            </a:r>
            <a:endParaRPr lang="en-IN" sz="13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B4C871-55DA-47B1-A808-75CAF794C460}"/>
              </a:ext>
            </a:extLst>
          </p:cNvPr>
          <p:cNvCxnSpPr>
            <a:cxnSpLocks/>
          </p:cNvCxnSpPr>
          <p:nvPr/>
        </p:nvCxnSpPr>
        <p:spPr>
          <a:xfrm flipH="1">
            <a:off x="6827373" y="2687111"/>
            <a:ext cx="239601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48978F-DBB8-48A0-8AD9-6F96B4B8CF41}"/>
              </a:ext>
            </a:extLst>
          </p:cNvPr>
          <p:cNvCxnSpPr>
            <a:cxnSpLocks/>
          </p:cNvCxnSpPr>
          <p:nvPr/>
        </p:nvCxnSpPr>
        <p:spPr>
          <a:xfrm flipH="1">
            <a:off x="3952619" y="2749053"/>
            <a:ext cx="239601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17E343-1876-4EC0-8A5D-917FBADAD911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912347" y="2789957"/>
            <a:ext cx="371926" cy="302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80D6A3-3FDA-4BB8-8393-D304CCC8213F}"/>
              </a:ext>
            </a:extLst>
          </p:cNvPr>
          <p:cNvCxnSpPr>
            <a:cxnSpLocks/>
          </p:cNvCxnSpPr>
          <p:nvPr/>
        </p:nvCxnSpPr>
        <p:spPr>
          <a:xfrm flipH="1">
            <a:off x="1912347" y="4156537"/>
            <a:ext cx="27933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96DF78-DA70-4C68-BF62-9B4D3F61305B}"/>
              </a:ext>
            </a:extLst>
          </p:cNvPr>
          <p:cNvCxnSpPr>
            <a:cxnSpLocks/>
          </p:cNvCxnSpPr>
          <p:nvPr/>
        </p:nvCxnSpPr>
        <p:spPr>
          <a:xfrm flipH="1">
            <a:off x="5270300" y="4141257"/>
            <a:ext cx="34287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D0F3A3-BDCB-409F-A433-0CCCA9A9A2D1}"/>
              </a:ext>
            </a:extLst>
          </p:cNvPr>
          <p:cNvCxnSpPr>
            <a:cxnSpLocks/>
          </p:cNvCxnSpPr>
          <p:nvPr/>
        </p:nvCxnSpPr>
        <p:spPr>
          <a:xfrm flipH="1">
            <a:off x="3495040" y="1474014"/>
            <a:ext cx="23919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2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9DD9925-D719-4D00-AABC-C674CF3559A8}"/>
              </a:ext>
            </a:extLst>
          </p:cNvPr>
          <p:cNvSpPr/>
          <p:nvPr/>
        </p:nvSpPr>
        <p:spPr>
          <a:xfrm>
            <a:off x="4436533" y="1273382"/>
            <a:ext cx="906142" cy="270938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F9939B-4421-4E94-AE0D-3BC98CEEB290}"/>
              </a:ext>
            </a:extLst>
          </p:cNvPr>
          <p:cNvSpPr/>
          <p:nvPr/>
        </p:nvSpPr>
        <p:spPr>
          <a:xfrm>
            <a:off x="4460651" y="3606561"/>
            <a:ext cx="467029" cy="270938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F716E3C-6AD1-4D92-B5C8-C0161662E31C}"/>
              </a:ext>
            </a:extLst>
          </p:cNvPr>
          <p:cNvSpPr/>
          <p:nvPr/>
        </p:nvSpPr>
        <p:spPr>
          <a:xfrm>
            <a:off x="4449127" y="2377674"/>
            <a:ext cx="1131533" cy="270938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EDFEC42A-B191-4D3C-A805-6D686741E5F5}"/>
              </a:ext>
            </a:extLst>
          </p:cNvPr>
          <p:cNvSpPr/>
          <p:nvPr/>
        </p:nvSpPr>
        <p:spPr>
          <a:xfrm>
            <a:off x="3505802" y="1650023"/>
            <a:ext cx="792205" cy="28620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0E8BCB29-626A-4BA8-8BA0-2513C063DD01}"/>
              </a:ext>
            </a:extLst>
          </p:cNvPr>
          <p:cNvSpPr/>
          <p:nvPr/>
        </p:nvSpPr>
        <p:spPr>
          <a:xfrm>
            <a:off x="3727520" y="2889848"/>
            <a:ext cx="560934" cy="28620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397E3E1C-095F-4F1C-A680-BFDEE1345DB4}"/>
              </a:ext>
            </a:extLst>
          </p:cNvPr>
          <p:cNvSpPr/>
          <p:nvPr/>
        </p:nvSpPr>
        <p:spPr>
          <a:xfrm>
            <a:off x="3332480" y="4209357"/>
            <a:ext cx="950484" cy="28620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7C93BB0-0E64-4EC0-8AA4-A82A824EBE50}"/>
              </a:ext>
            </a:extLst>
          </p:cNvPr>
          <p:cNvSpPr/>
          <p:nvPr/>
        </p:nvSpPr>
        <p:spPr>
          <a:xfrm>
            <a:off x="5237474" y="731730"/>
            <a:ext cx="3412073" cy="1052768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298B9F-7485-4B4B-A8CB-CDECDAED7DF8}"/>
              </a:ext>
            </a:extLst>
          </p:cNvPr>
          <p:cNvSpPr/>
          <p:nvPr/>
        </p:nvSpPr>
        <p:spPr>
          <a:xfrm>
            <a:off x="318265" y="280270"/>
            <a:ext cx="4252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Novelty &amp; Scope of the Solution</a:t>
            </a:r>
            <a:endParaRPr lang="en-IN" sz="2400" b="1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96702F6-8002-4E6F-86AA-F7854FE04A86}"/>
              </a:ext>
            </a:extLst>
          </p:cNvPr>
          <p:cNvSpPr/>
          <p:nvPr/>
        </p:nvSpPr>
        <p:spPr>
          <a:xfrm flipH="1">
            <a:off x="558486" y="1348169"/>
            <a:ext cx="3075087" cy="888490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75390" y="731730"/>
            <a:ext cx="3174157" cy="1018124"/>
          </a:xfrm>
        </p:spPr>
        <p:txBody>
          <a:bodyPr>
            <a:noAutofit/>
          </a:bodyPr>
          <a:lstStyle/>
          <a:p>
            <a:r>
              <a:rPr lang="en-US" sz="13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Unlike traditional systems that only use soil moisture data, our solution integrates real-time sensor data with a weather-based AI model to make smarter irrigation decisions.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6E5A36A-65D4-4DE8-B153-04C349294068}"/>
              </a:ext>
            </a:extLst>
          </p:cNvPr>
          <p:cNvSpPr/>
          <p:nvPr/>
        </p:nvSpPr>
        <p:spPr>
          <a:xfrm>
            <a:off x="5457820" y="2103445"/>
            <a:ext cx="3344101" cy="1052768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9B155ED-15EA-4B8C-8E35-AAC9E236162D}"/>
              </a:ext>
            </a:extLst>
          </p:cNvPr>
          <p:cNvSpPr/>
          <p:nvPr/>
        </p:nvSpPr>
        <p:spPr>
          <a:xfrm flipH="1">
            <a:off x="521185" y="2606419"/>
            <a:ext cx="3344501" cy="913922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5CA032A-2D86-427C-BE96-B0DFE7BA8C9D}"/>
              </a:ext>
            </a:extLst>
          </p:cNvPr>
          <p:cNvSpPr/>
          <p:nvPr/>
        </p:nvSpPr>
        <p:spPr>
          <a:xfrm>
            <a:off x="4799013" y="3348578"/>
            <a:ext cx="3862232" cy="892551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CD4B6A5-3133-4508-92AF-20746FC57B00}"/>
              </a:ext>
            </a:extLst>
          </p:cNvPr>
          <p:cNvSpPr/>
          <p:nvPr/>
        </p:nvSpPr>
        <p:spPr>
          <a:xfrm flipH="1">
            <a:off x="583252" y="3975136"/>
            <a:ext cx="2858341" cy="746815"/>
          </a:xfrm>
          <a:prstGeom prst="parallelogram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13395-D5F4-427F-8B6A-DECE0BB8BBF7}"/>
              </a:ext>
            </a:extLst>
          </p:cNvPr>
          <p:cNvSpPr/>
          <p:nvPr/>
        </p:nvSpPr>
        <p:spPr>
          <a:xfrm>
            <a:off x="788262" y="1336014"/>
            <a:ext cx="27175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If rain is predicted, the system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reduces irrigation levels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, preventing overwatering, saving water, and protecting crops from damage.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8534B8-FB46-40B3-80E5-403BCE665444}"/>
              </a:ext>
            </a:extLst>
          </p:cNvPr>
          <p:cNvSpPr/>
          <p:nvPr/>
        </p:nvSpPr>
        <p:spPr>
          <a:xfrm>
            <a:off x="716540" y="3975136"/>
            <a:ext cx="261594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Can be trained to optimize irrigation needs based on specific crop requirements Customizable.</a:t>
            </a:r>
            <a:endParaRPr lang="en-IN" sz="13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42D713-3412-4950-B0CB-21300FF4C995}"/>
              </a:ext>
            </a:extLst>
          </p:cNvPr>
          <p:cNvSpPr/>
          <p:nvPr/>
        </p:nvSpPr>
        <p:spPr>
          <a:xfrm>
            <a:off x="5015757" y="3316805"/>
            <a:ext cx="35449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The system can be extended with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IoT devices, cloud storage, and machine learning analytics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, making it suitable for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small farms, large-scale agriculture, and even greenhouse environments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D8CEC9-901D-43F0-899B-CC566BD52D46}"/>
              </a:ext>
            </a:extLst>
          </p:cNvPr>
          <p:cNvSpPr/>
          <p:nvPr/>
        </p:nvSpPr>
        <p:spPr>
          <a:xfrm>
            <a:off x="740441" y="2581167"/>
            <a:ext cx="29884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Farmers can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remotely monitor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 irrigation status, view real-time weather forecasts, and adjust irrigation through an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interactive UI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 or mobile app.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80102-3720-481C-AEC1-0A2A1EE0464F}"/>
              </a:ext>
            </a:extLst>
          </p:cNvPr>
          <p:cNvSpPr/>
          <p:nvPr/>
        </p:nvSpPr>
        <p:spPr>
          <a:xfrm>
            <a:off x="5663288" y="2074032"/>
            <a:ext cx="299795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The AI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learns and adapts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 based on past weather conditions and</a:t>
            </a:r>
            <a:r>
              <a:rPr lang="en-US" sz="1200" dirty="0"/>
              <a:t> 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utilizes 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Edge AI &amp; </a:t>
            </a:r>
            <a:r>
              <a:rPr lang="en-US" sz="13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LoRa</a:t>
            </a:r>
            <a:r>
              <a:rPr lang="en-US" sz="1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communication</a:t>
            </a:r>
            <a:r>
              <a:rPr lang="en-US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 to enable offline ML predictions for real-time irrigation decisions.</a:t>
            </a: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1FDB8A60-DE1C-48A1-94FA-A6506C67FD1F}"/>
              </a:ext>
            </a:extLst>
          </p:cNvPr>
          <p:cNvSpPr/>
          <p:nvPr/>
        </p:nvSpPr>
        <p:spPr>
          <a:xfrm>
            <a:off x="4172373" y="868739"/>
            <a:ext cx="398531" cy="4018412"/>
          </a:xfrm>
          <a:prstGeom prst="upDown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9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000" y="0"/>
            <a:ext cx="8534400" cy="878400"/>
          </a:xfrm>
        </p:spPr>
        <p:txBody>
          <a:bodyPr/>
          <a:lstStyle/>
          <a:p>
            <a:r>
              <a:rPr lang="en-IN" dirty="0"/>
              <a:t>Pros and Cons of the solution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6D9763E-F458-4FD3-8A41-6B52294A0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124515"/>
              </p:ext>
            </p:extLst>
          </p:nvPr>
        </p:nvGraphicFramePr>
        <p:xfrm>
          <a:off x="315764" y="972270"/>
          <a:ext cx="8566636" cy="37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1EC2DB-D4FE-4C03-BDAF-FCB9517CDD5A}"/>
              </a:ext>
            </a:extLst>
          </p:cNvPr>
          <p:cNvSpPr txBox="1"/>
          <p:nvPr/>
        </p:nvSpPr>
        <p:spPr>
          <a:xfrm>
            <a:off x="374107" y="2789168"/>
            <a:ext cx="13299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Monitoring</a:t>
            </a: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Sensors for soil moisture, temperature, and humidity, weather API for rainfall predictions.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86812-938D-4FFF-B0D4-6329AF1F6FA3}"/>
              </a:ext>
            </a:extLst>
          </p:cNvPr>
          <p:cNvSpPr txBox="1"/>
          <p:nvPr/>
        </p:nvSpPr>
        <p:spPr>
          <a:xfrm>
            <a:off x="1776117" y="2802244"/>
            <a:ext cx="1351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16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Scalable </a:t>
            </a:r>
            <a:r>
              <a:rPr lang="en-US" sz="1600" b="1" dirty="0">
                <a:solidFill>
                  <a:schemeClr val="bg1"/>
                </a:solidFill>
                <a:latin typeface="Poppins" panose="020B0604020202020204" charset="0"/>
                <a:ea typeface="Poppins Bold"/>
                <a:cs typeface="Poppins" panose="020B0604020202020204" charset="0"/>
                <a:sym typeface="Poppins Bold"/>
              </a:rPr>
              <a:t>Crop Database</a:t>
            </a: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Profiles for each crop with optimal growth parameters.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DDDAB-C135-417F-9AA5-C6F1532B410E}"/>
              </a:ext>
            </a:extLst>
          </p:cNvPr>
          <p:cNvSpPr txBox="1"/>
          <p:nvPr/>
        </p:nvSpPr>
        <p:spPr>
          <a:xfrm>
            <a:off x="6038985" y="2789168"/>
            <a:ext cx="13949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Efficient Water Usage</a:t>
            </a:r>
            <a:endParaRPr lang="en-US" sz="1600" dirty="0">
              <a:solidFill>
                <a:schemeClr val="bg1"/>
              </a:solidFill>
              <a:latin typeface="Poppins" panose="020B0604020202020204"/>
            </a:endParaRP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Reduces irrigation when rain is expected, saving water.</a:t>
            </a: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Increasing crop yield. </a:t>
            </a:r>
            <a:endParaRPr lang="en-IN" sz="1200" dirty="0">
              <a:solidFill>
                <a:schemeClr val="bg1"/>
              </a:solidFill>
              <a:latin typeface="Poppins" panose="020B0604020202020204"/>
              <a:cs typeface="Poppi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77F55-77A5-480B-8F73-8CC62D602C6A}"/>
              </a:ext>
            </a:extLst>
          </p:cNvPr>
          <p:cNvSpPr txBox="1"/>
          <p:nvPr/>
        </p:nvSpPr>
        <p:spPr>
          <a:xfrm>
            <a:off x="3105017" y="2813205"/>
            <a:ext cx="151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Automation </a:t>
            </a:r>
            <a:r>
              <a:rPr lang="en-US" sz="1100" b="1" dirty="0">
                <a:solidFill>
                  <a:schemeClr val="bg1"/>
                </a:solidFill>
                <a:latin typeface="Poppins" panose="020B0604020202020204"/>
              </a:rPr>
              <a:t>&amp;</a:t>
            </a:r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 Convenience</a:t>
            </a:r>
            <a:r>
              <a:rPr lang="en-US" sz="1600" dirty="0">
                <a:solidFill>
                  <a:schemeClr val="bg1"/>
                </a:solidFill>
                <a:latin typeface="Poppins" panose="020B0604020202020204"/>
              </a:rPr>
              <a:t>  </a:t>
            </a:r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Reduces manual effort by automating irrigation based on AI predictions.</a:t>
            </a:r>
            <a:endParaRPr lang="en-IN" sz="1200" b="1" dirty="0">
              <a:solidFill>
                <a:schemeClr val="bg1"/>
              </a:solidFill>
              <a:latin typeface="Poppins" panose="020B0604020202020204"/>
              <a:cs typeface="Poppins 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2F613-0B32-47FF-B7E6-1C0E50EBF6F4}"/>
              </a:ext>
            </a:extLst>
          </p:cNvPr>
          <p:cNvSpPr txBox="1"/>
          <p:nvPr/>
        </p:nvSpPr>
        <p:spPr>
          <a:xfrm>
            <a:off x="7486677" y="2802908"/>
            <a:ext cx="1341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Cost-Effective</a:t>
            </a:r>
            <a:endParaRPr lang="en-US" sz="1600" dirty="0">
              <a:solidFill>
                <a:schemeClr val="bg1"/>
              </a:solidFill>
              <a:latin typeface="Poppins" panose="020B0604020202020204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Saves water and energy, lowering operational costs for farmers.</a:t>
            </a:r>
            <a:endParaRPr lang="en-IN" sz="1200" dirty="0">
              <a:solidFill>
                <a:schemeClr val="bg1"/>
              </a:solidFill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D6CC3-EAAA-4C57-872D-40E176A53EDF}"/>
              </a:ext>
            </a:extLst>
          </p:cNvPr>
          <p:cNvSpPr txBox="1"/>
          <p:nvPr/>
        </p:nvSpPr>
        <p:spPr>
          <a:xfrm>
            <a:off x="4615200" y="2819945"/>
            <a:ext cx="14149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20B0604020202020204"/>
              </a:rPr>
              <a:t>Offline Connection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Poppins" panose="020B0604020202020204"/>
              </a:rPr>
              <a:t>Real-time predictions without internet dependency. Reduced latency for faster decision-making.</a:t>
            </a:r>
            <a:endParaRPr lang="en-IN" sz="1200" b="1" dirty="0">
              <a:solidFill>
                <a:schemeClr val="bg1"/>
              </a:solidFill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55055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7F9D44-A86A-474C-BBBE-976D75478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43" y="914806"/>
            <a:ext cx="1996892" cy="3397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94C85A-DFED-4BE4-A9E8-A865C8F8BB4A}"/>
              </a:ext>
            </a:extLst>
          </p:cNvPr>
          <p:cNvSpPr txBox="1"/>
          <p:nvPr/>
        </p:nvSpPr>
        <p:spPr>
          <a:xfrm>
            <a:off x="2859803" y="4349176"/>
            <a:ext cx="253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Comparison of traditional irrigation vs AI-powered irrigation with improved efficiency.</a:t>
            </a:r>
            <a:endParaRPr lang="en-IN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B96A55-AA8F-4056-8680-A49DE7CC7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074" y="964652"/>
            <a:ext cx="1743014" cy="3397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BF736-639B-4678-9D4A-57F6D0522AAC}"/>
              </a:ext>
            </a:extLst>
          </p:cNvPr>
          <p:cNvSpPr txBox="1"/>
          <p:nvPr/>
        </p:nvSpPr>
        <p:spPr>
          <a:xfrm>
            <a:off x="5609317" y="4275700"/>
            <a:ext cx="153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cs typeface="Arial" panose="020B0604020202020204" pitchFamily="34" charset="0"/>
              </a:rPr>
              <a:t>Line graph showing water usage over time.</a:t>
            </a:r>
            <a:endParaRPr lang="en-IN" sz="1000" dirty="0"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81D43-15B4-404C-A67E-0C3B34ED63EF}"/>
              </a:ext>
            </a:extLst>
          </p:cNvPr>
          <p:cNvSpPr/>
          <p:nvPr/>
        </p:nvSpPr>
        <p:spPr>
          <a:xfrm>
            <a:off x="5570666" y="985822"/>
            <a:ext cx="1306768" cy="2462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Traditional irrigation</a:t>
            </a:r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BAAB92-B6C3-4538-8BF4-D782C352686D}"/>
              </a:ext>
            </a:extLst>
          </p:cNvPr>
          <p:cNvSpPr/>
          <p:nvPr/>
        </p:nvSpPr>
        <p:spPr>
          <a:xfrm>
            <a:off x="5566864" y="2764456"/>
            <a:ext cx="1220206" cy="2462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AI-based irrigation</a:t>
            </a:r>
            <a:endParaRPr lang="en-IN" sz="1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91CDB1-1344-4926-939F-1E4F5AAEE642}"/>
              </a:ext>
            </a:extLst>
          </p:cNvPr>
          <p:cNvGrpSpPr/>
          <p:nvPr/>
        </p:nvGrpSpPr>
        <p:grpSpPr>
          <a:xfrm>
            <a:off x="385950" y="1086566"/>
            <a:ext cx="2384768" cy="3462665"/>
            <a:chOff x="330267" y="963528"/>
            <a:chExt cx="2384768" cy="3462665"/>
          </a:xfrm>
        </p:grpSpPr>
        <p:pic>
          <p:nvPicPr>
            <p:cNvPr id="3074" name="Picture 2" descr="Agriculture 14 01141 g007">
              <a:extLst>
                <a:ext uri="{FF2B5EF4-FFF2-40B4-BE49-F238E27FC236}">
                  <a16:creationId xmlns:a16="http://schemas.microsoft.com/office/drawing/2014/main" id="{98D0FE41-8D84-44EA-86EA-7A5ADD729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98" y="963528"/>
              <a:ext cx="2109791" cy="1298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71A9F0-B3BC-4072-AA75-569BA1952945}"/>
                </a:ext>
              </a:extLst>
            </p:cNvPr>
            <p:cNvSpPr/>
            <p:nvPr/>
          </p:nvSpPr>
          <p:spPr>
            <a:xfrm>
              <a:off x="330267" y="2210458"/>
              <a:ext cx="238476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00" dirty="0">
                  <a:solidFill>
                    <a:srgbClr val="222222"/>
                  </a:solidFill>
                </a:rPr>
                <a:t>Soil data-based monitoring system: (</a:t>
              </a:r>
              <a:r>
                <a:rPr lang="en-IN" sz="1000" b="1" dirty="0">
                  <a:solidFill>
                    <a:srgbClr val="222222"/>
                  </a:solidFill>
                </a:rPr>
                <a:t>a</a:t>
              </a:r>
              <a:r>
                <a:rPr lang="en-IN" sz="1000" dirty="0">
                  <a:solidFill>
                    <a:srgbClr val="222222"/>
                  </a:solidFill>
                </a:rPr>
                <a:t>) soil moisture measuring sensors and (</a:t>
              </a:r>
              <a:r>
                <a:rPr lang="en-IN" sz="1000" b="1" dirty="0">
                  <a:solidFill>
                    <a:srgbClr val="222222"/>
                  </a:solidFill>
                </a:rPr>
                <a:t>b</a:t>
              </a:r>
              <a:r>
                <a:rPr lang="en-IN" sz="1000" dirty="0">
                  <a:solidFill>
                    <a:srgbClr val="222222"/>
                  </a:solidFill>
                </a:rPr>
                <a:t>) layout of soil moisture monitoring system.</a:t>
              </a:r>
              <a:endParaRPr lang="en-IN" sz="10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A6B183-4144-4B82-B910-FD0EF1466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85" y="2796037"/>
              <a:ext cx="1076394" cy="1383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8CEE42-B8CE-42F4-9E09-46597428D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510" y="2796037"/>
              <a:ext cx="1076395" cy="138393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8C0D6F-9D7C-4D5F-B6B4-B712E99E7BB3}"/>
                </a:ext>
              </a:extLst>
            </p:cNvPr>
            <p:cNvSpPr txBox="1"/>
            <p:nvPr/>
          </p:nvSpPr>
          <p:spPr>
            <a:xfrm>
              <a:off x="1022741" y="4179972"/>
              <a:ext cx="92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Smart farming</a:t>
              </a:r>
              <a:endParaRPr lang="en-IN" sz="1000" dirty="0"/>
            </a:p>
          </p:txBody>
        </p:sp>
      </p:grpSp>
      <p:pic>
        <p:nvPicPr>
          <p:cNvPr id="3078" name="Picture 6" descr="Web element layout template interface illustration">
            <a:extLst>
              <a:ext uri="{FF2B5EF4-FFF2-40B4-BE49-F238E27FC236}">
                <a16:creationId xmlns:a16="http://schemas.microsoft.com/office/drawing/2014/main" id="{A68DC6CD-C5A7-4111-B494-C863C764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420" y="1433366"/>
            <a:ext cx="1347313" cy="227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E11B6F-E7DE-4CF7-B84D-37CEFC121933}"/>
              </a:ext>
            </a:extLst>
          </p:cNvPr>
          <p:cNvSpPr txBox="1"/>
          <p:nvPr/>
        </p:nvSpPr>
        <p:spPr>
          <a:xfrm>
            <a:off x="7403418" y="3666676"/>
            <a:ext cx="149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Interactive UI dashboard</a:t>
            </a:r>
          </a:p>
          <a:p>
            <a:pPr algn="ctr"/>
            <a:r>
              <a:rPr lang="en-US" sz="1000" dirty="0"/>
              <a:t>with Realtime Data</a:t>
            </a:r>
            <a:endParaRPr lang="en-IN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BF062A-4916-435B-8110-40EF345511DA}"/>
              </a:ext>
            </a:extLst>
          </p:cNvPr>
          <p:cNvSpPr/>
          <p:nvPr/>
        </p:nvSpPr>
        <p:spPr>
          <a:xfrm>
            <a:off x="365121" y="1007302"/>
            <a:ext cx="2384768" cy="351430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50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261" y="4832834"/>
            <a:ext cx="79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Freeform 2" descr="Startup project steps infographics.">
            <a:extLst>
              <a:ext uri="{FF2B5EF4-FFF2-40B4-BE49-F238E27FC236}">
                <a16:creationId xmlns:a16="http://schemas.microsoft.com/office/drawing/2014/main" id="{DC3D25C0-4CA7-4FFA-8812-14FD872E10FA}"/>
              </a:ext>
            </a:extLst>
          </p:cNvPr>
          <p:cNvSpPr/>
          <p:nvPr/>
        </p:nvSpPr>
        <p:spPr>
          <a:xfrm>
            <a:off x="2121628" y="1398226"/>
            <a:ext cx="5143500" cy="3357749"/>
          </a:xfrm>
          <a:custGeom>
            <a:avLst/>
            <a:gdLst/>
            <a:ahLst/>
            <a:cxnLst/>
            <a:rect l="l" t="t" r="r" b="b"/>
            <a:pathLst>
              <a:path w="10287000" h="6715497">
                <a:moveTo>
                  <a:pt x="0" y="0"/>
                </a:moveTo>
                <a:lnTo>
                  <a:pt x="10287000" y="0"/>
                </a:lnTo>
                <a:lnTo>
                  <a:pt x="10287000" y="6715496"/>
                </a:lnTo>
                <a:lnTo>
                  <a:pt x="0" y="67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20" r="-2" b="-18965"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F05292E-4C0B-47BD-84B5-6DD9E1BE941B}"/>
              </a:ext>
            </a:extLst>
          </p:cNvPr>
          <p:cNvSpPr txBox="1"/>
          <p:nvPr/>
        </p:nvSpPr>
        <p:spPr>
          <a:xfrm>
            <a:off x="1183060" y="1409375"/>
            <a:ext cx="1877135" cy="360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 Prototype Completion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Irrigo demonstrating core functionalities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0B1656B-3CEC-4A0A-85A1-371CAE328CED}"/>
              </a:ext>
            </a:extLst>
          </p:cNvPr>
          <p:cNvSpPr txBox="1"/>
          <p:nvPr/>
        </p:nvSpPr>
        <p:spPr>
          <a:xfrm>
            <a:off x="5130587" y="845126"/>
            <a:ext cx="1763337" cy="5531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Single-crop type deployment 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Deploy Irrigo in a single crop testing environment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DE82BAC2-0383-40B8-BEE5-3784950720EC}"/>
              </a:ext>
            </a:extLst>
          </p:cNvPr>
          <p:cNvSpPr txBox="1"/>
          <p:nvPr/>
        </p:nvSpPr>
        <p:spPr>
          <a:xfrm>
            <a:off x="6328410" y="3116822"/>
            <a:ext cx="2513129" cy="5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Single-crop proto launch and multi crop design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Prepare the single-crop proto for initial launch and begin design for a multi-crop system.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0B095F5-521E-425B-A20A-925DE401F6A0}"/>
              </a:ext>
            </a:extLst>
          </p:cNvPr>
          <p:cNvSpPr txBox="1"/>
          <p:nvPr/>
        </p:nvSpPr>
        <p:spPr>
          <a:xfrm>
            <a:off x="3368497" y="2129279"/>
            <a:ext cx="1696415" cy="360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Multi-crop proto software testing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multiple crop management software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97250-ED8A-43D2-A88F-DDE024F0E59C}"/>
              </a:ext>
            </a:extLst>
          </p:cNvPr>
          <p:cNvSpPr/>
          <p:nvPr/>
        </p:nvSpPr>
        <p:spPr>
          <a:xfrm>
            <a:off x="3060195" y="3532590"/>
            <a:ext cx="1173138" cy="360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E272DA-931F-4EAA-A281-B68F29AE7C39}"/>
              </a:ext>
            </a:extLst>
          </p:cNvPr>
          <p:cNvSpPr/>
          <p:nvPr/>
        </p:nvSpPr>
        <p:spPr>
          <a:xfrm>
            <a:off x="4216705" y="3670107"/>
            <a:ext cx="1642580" cy="360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B0C8D450-743D-4353-99BF-EAED4658974E}"/>
              </a:ext>
            </a:extLst>
          </p:cNvPr>
          <p:cNvSpPr txBox="1"/>
          <p:nvPr/>
        </p:nvSpPr>
        <p:spPr>
          <a:xfrm>
            <a:off x="3415528" y="3564905"/>
            <a:ext cx="2366752" cy="360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5"/>
              </a:lnSpc>
            </a:pPr>
            <a:r>
              <a:rPr lang="en-US" sz="825" b="1" dirty="0">
                <a:solidFill>
                  <a:srgbClr val="007074"/>
                </a:solidFill>
                <a:latin typeface="Poppins Bold"/>
                <a:ea typeface="Poppins Bold"/>
                <a:cs typeface="Poppins Bold"/>
                <a:sym typeface="Poppins Bold"/>
              </a:rPr>
              <a:t>Multi-crop proto Deployment &amp; Refinement</a:t>
            </a:r>
          </a:p>
          <a:p>
            <a:pPr>
              <a:lnSpc>
                <a:spcPts val="1485"/>
              </a:lnSpc>
            </a:pPr>
            <a:r>
              <a:rPr lang="en-US" sz="825" dirty="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Deploy Irrigo in real-world for testing and feedback</a:t>
            </a:r>
          </a:p>
        </p:txBody>
      </p:sp>
    </p:spTree>
    <p:extLst>
      <p:ext uri="{BB962C8B-B14F-4D97-AF65-F5344CB8AC3E}">
        <p14:creationId xmlns:p14="http://schemas.microsoft.com/office/powerpoint/2010/main" val="243587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/ Testing / Analysis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42261" y="4832834"/>
            <a:ext cx="79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00001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20E55C-5830-4C7F-8A53-E140C69F7DDA}"/>
              </a:ext>
            </a:extLst>
          </p:cNvPr>
          <p:cNvGrpSpPr/>
          <p:nvPr/>
        </p:nvGrpSpPr>
        <p:grpSpPr>
          <a:xfrm>
            <a:off x="453911" y="1070221"/>
            <a:ext cx="2998599" cy="2301757"/>
            <a:chOff x="453911" y="1070221"/>
            <a:chExt cx="2998599" cy="23017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9DBC02-9E51-417A-9F34-632B8D51B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559" t="11195" r="20030" b="18217"/>
            <a:stretch/>
          </p:blipFill>
          <p:spPr>
            <a:xfrm>
              <a:off x="453911" y="1070221"/>
              <a:ext cx="1405236" cy="1157802"/>
            </a:xfrm>
            <a:prstGeom prst="rect">
              <a:avLst/>
            </a:prstGeom>
            <a:ln>
              <a:solidFill>
                <a:srgbClr val="FC6804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45186D-ECEF-45F2-B3D4-2DE72A586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718" r="17489"/>
            <a:stretch/>
          </p:blipFill>
          <p:spPr>
            <a:xfrm>
              <a:off x="1954972" y="1070221"/>
              <a:ext cx="1497538" cy="1157802"/>
            </a:xfrm>
            <a:prstGeom prst="rect">
              <a:avLst/>
            </a:prstGeom>
            <a:ln>
              <a:solidFill>
                <a:srgbClr val="FC6804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6B7EDD-3E22-45FD-AD1C-52643A3E5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511" b="23674"/>
            <a:stretch/>
          </p:blipFill>
          <p:spPr>
            <a:xfrm>
              <a:off x="1761502" y="2346315"/>
              <a:ext cx="1691008" cy="1025663"/>
            </a:xfrm>
            <a:prstGeom prst="rect">
              <a:avLst/>
            </a:prstGeom>
            <a:ln>
              <a:solidFill>
                <a:srgbClr val="FC6804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26EA24-7686-4194-A938-CFD55E725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87" t="17078" b="21087"/>
            <a:stretch/>
          </p:blipFill>
          <p:spPr>
            <a:xfrm>
              <a:off x="464523" y="2346314"/>
              <a:ext cx="1231390" cy="1025663"/>
            </a:xfrm>
            <a:prstGeom prst="rect">
              <a:avLst/>
            </a:prstGeom>
            <a:ln>
              <a:solidFill>
                <a:srgbClr val="FC6804"/>
              </a:solidFill>
            </a:ln>
          </p:spPr>
        </p:pic>
      </p:grpSp>
      <p:pic>
        <p:nvPicPr>
          <p:cNvPr id="2" name="VN20250215_174718">
            <a:hlinkClick r:id="" action="ppaction://media"/>
            <a:extLst>
              <a:ext uri="{FF2B5EF4-FFF2-40B4-BE49-F238E27FC236}">
                <a16:creationId xmlns:a16="http://schemas.microsoft.com/office/drawing/2014/main" id="{E6F73DED-871F-4CF4-B20D-8FC64252F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48336" y="1070221"/>
            <a:ext cx="1295094" cy="230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98A6B-99EF-4CEA-B398-234F0FA8A1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14" r="1720"/>
          <a:stretch/>
        </p:blipFill>
        <p:spPr>
          <a:xfrm>
            <a:off x="5191023" y="1070221"/>
            <a:ext cx="3691377" cy="230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328411-51EB-44C3-A6F8-DC9E1CBE54BD}"/>
              </a:ext>
            </a:extLst>
          </p:cNvPr>
          <p:cNvSpPr txBox="1"/>
          <p:nvPr/>
        </p:nvSpPr>
        <p:spPr>
          <a:xfrm>
            <a:off x="6432685" y="3354932"/>
            <a:ext cx="149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Interactive Dashboard</a:t>
            </a:r>
            <a:endParaRPr lang="en-I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CF2B4-512D-4DB4-BF6E-89B7491D2E0A}"/>
              </a:ext>
            </a:extLst>
          </p:cNvPr>
          <p:cNvSpPr txBox="1"/>
          <p:nvPr/>
        </p:nvSpPr>
        <p:spPr>
          <a:xfrm>
            <a:off x="1774528" y="3359465"/>
            <a:ext cx="15590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Testing data in field</a:t>
            </a:r>
            <a:endParaRPr lang="en-IN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B3FB2-D258-4CB9-BAED-FCD8F6A834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739" t="76777" r="31838" b="4750"/>
          <a:stretch/>
        </p:blipFill>
        <p:spPr>
          <a:xfrm>
            <a:off x="2607006" y="4147854"/>
            <a:ext cx="2736623" cy="616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D5FEDD-1398-4BF7-B36E-C73168C22EA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1" t="40401" r="14945" b="7504"/>
          <a:stretch/>
        </p:blipFill>
        <p:spPr>
          <a:xfrm>
            <a:off x="5635163" y="3630022"/>
            <a:ext cx="1595044" cy="11578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F93CC6-0C7D-4AD4-8A00-B5A70F6751F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t="66970" r="54939" b="3054"/>
          <a:stretch/>
        </p:blipFill>
        <p:spPr>
          <a:xfrm>
            <a:off x="631528" y="3630022"/>
            <a:ext cx="1683944" cy="1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&amp;T Theme 2">
  <a:themeElements>
    <a:clrScheme name="Custom 7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>
          <a:solidFill>
            <a:schemeClr val="accent3"/>
          </a:solidFill>
          <a:prstDash val="sysDot"/>
          <a:tailEnd type="oval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8A84F7-E5AF-4472-B35B-37F2CBE48EC7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B0CDA6C-DB4F-4460-8B4A-94E0823074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BBC3BF-028F-47D4-97A0-92E1244267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10232</TotalTime>
  <Words>1015</Words>
  <Application>Microsoft Office PowerPoint</Application>
  <PresentationFormat>On-screen Show (16:9)</PresentationFormat>
  <Paragraphs>123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Calisto MT</vt:lpstr>
      <vt:lpstr>Cambria</vt:lpstr>
      <vt:lpstr>Cambria Math</vt:lpstr>
      <vt:lpstr>Poppins</vt:lpstr>
      <vt:lpstr>Poppins Bold</vt:lpstr>
      <vt:lpstr>Wingdings</vt:lpstr>
      <vt:lpstr>L&amp;T Theme 2</vt:lpstr>
      <vt:lpstr>Office 2013 - 2022 Theme</vt:lpstr>
      <vt:lpstr>Equation</vt:lpstr>
      <vt:lpstr>Predictive Irrigation System ( Irrigo )</vt:lpstr>
      <vt:lpstr>Index</vt:lpstr>
      <vt:lpstr>Challenge Statement</vt:lpstr>
      <vt:lpstr>Concept of the solution</vt:lpstr>
      <vt:lpstr>Unlike traditional systems that only use soil moisture data, our solution integrates real-time sensor data with a weather-based AI model to make smarter irrigation decisions.</vt:lpstr>
      <vt:lpstr>Pros and Cons of the solution</vt:lpstr>
      <vt:lpstr>Technical Description</vt:lpstr>
      <vt:lpstr>Implementation Plan</vt:lpstr>
      <vt:lpstr>Validation / Testing / Analysis</vt:lpstr>
      <vt:lpstr>Cost Estimate</vt:lpstr>
      <vt:lpstr>Assumptions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</dc:creator>
  <cp:lastModifiedBy>HP</cp:lastModifiedBy>
  <cp:revision>922</cp:revision>
  <dcterms:created xsi:type="dcterms:W3CDTF">2016-04-28T10:20:29Z</dcterms:created>
  <dcterms:modified xsi:type="dcterms:W3CDTF">2025-02-19T11:35:17Z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b46c77-3b58-4101-b463-cd3b3d516e4a_Enabled">
    <vt:lpwstr>true</vt:lpwstr>
  </property>
  <property fmtid="{D5CDD505-2E9C-101B-9397-08002B2CF9AE}" pid="3" name="MSIP_Label_3bb46c77-3b58-4101-b463-cd3b3d516e4a_SetDate">
    <vt:lpwstr>2021-11-15T19:49:15Z</vt:lpwstr>
  </property>
  <property fmtid="{D5CDD505-2E9C-101B-9397-08002B2CF9AE}" pid="4" name="MSIP_Label_3bb46c77-3b58-4101-b463-cd3b3d516e4a_Method">
    <vt:lpwstr>Privileged</vt:lpwstr>
  </property>
  <property fmtid="{D5CDD505-2E9C-101B-9397-08002B2CF9AE}" pid="5" name="MSIP_Label_3bb46c77-3b58-4101-b463-cd3b3d516e4a_Name">
    <vt:lpwstr>Non-Business</vt:lpwstr>
  </property>
  <property fmtid="{D5CDD505-2E9C-101B-9397-08002B2CF9AE}" pid="6" name="MSIP_Label_3bb46c77-3b58-4101-b463-cd3b3d516e4a_SiteId">
    <vt:lpwstr>311b3378-8e8a-4b5e-a33f-e80a3d8ba60a</vt:lpwstr>
  </property>
  <property fmtid="{D5CDD505-2E9C-101B-9397-08002B2CF9AE}" pid="7" name="MSIP_Label_3bb46c77-3b58-4101-b463-cd3b3d516e4a_ActionId">
    <vt:lpwstr>3bc17f6f-ceef-4c80-a004-dded1aa3b908</vt:lpwstr>
  </property>
  <property fmtid="{D5CDD505-2E9C-101B-9397-08002B2CF9AE}" pid="8" name="MSIP_Label_3bb46c77-3b58-4101-b463-cd3b3d516e4a_ContentBits">
    <vt:lpwstr>0</vt:lpwstr>
  </property>
</Properties>
</file>